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40"/>
  </p:notesMasterIdLst>
  <p:sldIdLst>
    <p:sldId id="261" r:id="rId2"/>
    <p:sldId id="263" r:id="rId3"/>
    <p:sldId id="302" r:id="rId4"/>
    <p:sldId id="303" r:id="rId5"/>
    <p:sldId id="327" r:id="rId6"/>
    <p:sldId id="322" r:id="rId7"/>
    <p:sldId id="306" r:id="rId8"/>
    <p:sldId id="323" r:id="rId9"/>
    <p:sldId id="324" r:id="rId10"/>
    <p:sldId id="315" r:id="rId11"/>
    <p:sldId id="264" r:id="rId12"/>
    <p:sldId id="265" r:id="rId13"/>
    <p:sldId id="328" r:id="rId14"/>
    <p:sldId id="273" r:id="rId15"/>
    <p:sldId id="330" r:id="rId16"/>
    <p:sldId id="275" r:id="rId17"/>
    <p:sldId id="329" r:id="rId18"/>
    <p:sldId id="334" r:id="rId19"/>
    <p:sldId id="335" r:id="rId20"/>
    <p:sldId id="333" r:id="rId21"/>
    <p:sldId id="311" r:id="rId22"/>
    <p:sldId id="338" r:id="rId23"/>
    <p:sldId id="337" r:id="rId24"/>
    <p:sldId id="339" r:id="rId25"/>
    <p:sldId id="340" r:id="rId26"/>
    <p:sldId id="341" r:id="rId27"/>
    <p:sldId id="342" r:id="rId28"/>
    <p:sldId id="310" r:id="rId29"/>
    <p:sldId id="345" r:id="rId30"/>
    <p:sldId id="352" r:id="rId31"/>
    <p:sldId id="351" r:id="rId32"/>
    <p:sldId id="260" r:id="rId33"/>
    <p:sldId id="346" r:id="rId34"/>
    <p:sldId id="347" r:id="rId35"/>
    <p:sldId id="348" r:id="rId36"/>
    <p:sldId id="349" r:id="rId37"/>
    <p:sldId id="350" r:id="rId38"/>
    <p:sldId id="344" r:id="rId3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8719" autoAdjust="0"/>
  </p:normalViewPr>
  <p:slideViewPr>
    <p:cSldViewPr snapToGrid="0">
      <p:cViewPr varScale="1">
        <p:scale>
          <a:sx n="76" d="100"/>
          <a:sy n="76" d="100"/>
        </p:scale>
        <p:origin x="27" y="48"/>
      </p:cViewPr>
      <p:guideLst/>
    </p:cSldViewPr>
  </p:slideViewPr>
  <p:outlineViewPr>
    <p:cViewPr>
      <p:scale>
        <a:sx n="33" d="100"/>
        <a:sy n="33" d="100"/>
      </p:scale>
      <p:origin x="0" y="-8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DiD Example Plot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pre-period</c:v>
                </c:pt>
                <c:pt idx="1">
                  <c:v>before</c:v>
                </c:pt>
                <c:pt idx="2">
                  <c:v># treatment in effect #</c:v>
                </c:pt>
                <c:pt idx="3">
                  <c:v>after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BE-4393-A558-9F4FBCB612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Treatment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pre-period</c:v>
                </c:pt>
                <c:pt idx="1">
                  <c:v>before</c:v>
                </c:pt>
                <c:pt idx="2">
                  <c:v># treatment in effect #</c:v>
                </c:pt>
                <c:pt idx="3">
                  <c:v>after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BE-4393-A558-9F4FBCB61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2139792"/>
        <c:axId val="1245319472"/>
      </c:lineChart>
      <c:catAx>
        <c:axId val="128213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319472"/>
        <c:crosses val="autoZero"/>
        <c:auto val="1"/>
        <c:lblAlgn val="ctr"/>
        <c:lblOffset val="100"/>
        <c:noMultiLvlLbl val="0"/>
      </c:catAx>
      <c:valAx>
        <c:axId val="124531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13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911411014350506"/>
          <c:y val="0.89104689536233195"/>
          <c:w val="0.33108603802573461"/>
          <c:h val="7.31590392478377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EA156-9096-4741-8F22-71E16CC6B394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1D984-1CC5-43F5-BB0C-A5BABC5C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8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0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3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5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54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7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26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3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1D984-1CC5-43F5-BB0C-A5BABC5C57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4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7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5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3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1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8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1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8825F-23B7-4C35-87F5-90C70FAA6D73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B3AC5-08FC-498B-BE87-EECC6CFFB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3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slide" Target="slide3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slide" Target="slide3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58.png"/><Relationship Id="rId4" Type="http://schemas.openxmlformats.org/officeDocument/2006/relationships/image" Target="../media/image40.png"/><Relationship Id="rId9" Type="http://schemas.openxmlformats.org/officeDocument/2006/relationships/slide" Target="slide3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67.png"/><Relationship Id="rId4" Type="http://schemas.openxmlformats.org/officeDocument/2006/relationships/image" Target="../media/image45.png"/><Relationship Id="rId9" Type="http://schemas.openxmlformats.org/officeDocument/2006/relationships/slide" Target="slide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slide" Target="slide3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476-AB7E-4694-B0D8-2F1196937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+mn-lt"/>
              </a:rPr>
              <a:t>Some Effects of DC’s Universal 3 &amp; 4-Year-Old Pre-K Program on Income &amp; Implications for Potential Policy Expansion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E89F27A-42E2-4AE1-9E19-FF53264F4CCC}"/>
              </a:ext>
            </a:extLst>
          </p:cNvPr>
          <p:cNvSpPr txBox="1">
            <a:spLocks/>
          </p:cNvSpPr>
          <p:nvPr/>
        </p:nvSpPr>
        <p:spPr>
          <a:xfrm>
            <a:off x="831850" y="3702051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it an example of the double dividend?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by Hyungjun Park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1300A59-06FA-4C1F-AB43-77B40270E6D2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chemeClr val="bg1"/>
                </a:solidFill>
              </a:rPr>
              <a:t>Summer Intern Presentation Series #4</a:t>
            </a:r>
            <a:r>
              <a:rPr lang="en-US" sz="2400" b="1" dirty="0">
                <a:solidFill>
                  <a:srgbClr val="C00000"/>
                </a:solidFill>
              </a:rPr>
              <a:t>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23E6E6-FBB7-492D-85BB-22F6C855B577}"/>
              </a:ext>
            </a:extLst>
          </p:cNvPr>
          <p:cNvGrpSpPr/>
          <p:nvPr/>
        </p:nvGrpSpPr>
        <p:grpSpPr>
          <a:xfrm>
            <a:off x="3804613" y="5449570"/>
            <a:ext cx="4582774" cy="640081"/>
            <a:chOff x="2352117" y="5516880"/>
            <a:chExt cx="4582774" cy="640081"/>
          </a:xfrm>
        </p:grpSpPr>
        <p:pic>
          <p:nvPicPr>
            <p:cNvPr id="4100" name="Picture 4" descr="https://harris.uchicago.edu/files/2018-05/harris_public_policy_logo.png">
              <a:extLst>
                <a:ext uri="{FF2B5EF4-FFF2-40B4-BE49-F238E27FC236}">
                  <a16:creationId xmlns:a16="http://schemas.microsoft.com/office/drawing/2014/main" id="{ADF001BE-8A12-49BB-B123-843B824F6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116" y="5584935"/>
              <a:ext cx="1154128" cy="503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Related image">
              <a:extLst>
                <a:ext uri="{FF2B5EF4-FFF2-40B4-BE49-F238E27FC236}">
                  <a16:creationId xmlns:a16="http://schemas.microsoft.com/office/drawing/2014/main" id="{6A552D57-727A-479A-AC6E-E5EA5EA44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117" y="5516880"/>
              <a:ext cx="1835095" cy="640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F71A50-5931-491A-ADEB-BA68671F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148" y="5583438"/>
              <a:ext cx="1001743" cy="505466"/>
            </a:xfrm>
            <a:prstGeom prst="rect">
              <a:avLst/>
            </a:prstGeom>
          </p:spPr>
        </p:pic>
      </p:grpSp>
      <p:pic>
        <p:nvPicPr>
          <p:cNvPr id="26" name="Picture 2" descr="Image result for dcps logo">
            <a:extLst>
              <a:ext uri="{FF2B5EF4-FFF2-40B4-BE49-F238E27FC236}">
                <a16:creationId xmlns:a16="http://schemas.microsoft.com/office/drawing/2014/main" id="{F83EEF93-0DD5-433A-8435-2F642650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851" y="4081511"/>
            <a:ext cx="1980131" cy="35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dc osse">
            <a:extLst>
              <a:ext uri="{FF2B5EF4-FFF2-40B4-BE49-F238E27FC236}">
                <a16:creationId xmlns:a16="http://schemas.microsoft.com/office/drawing/2014/main" id="{37F1ABA4-66AC-4A33-A975-5E904DC11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730" y="4006325"/>
            <a:ext cx="480812" cy="4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49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5428-6005-4662-921C-D4CF05E7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490"/>
            <a:ext cx="10515600" cy="62131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b="1" dirty="0"/>
              <a:t>   Question</a:t>
            </a:r>
            <a:r>
              <a:rPr lang="en-US" dirty="0"/>
              <a:t>    Does universal Pre-K implemented in DC affect</a:t>
            </a:r>
            <a:br>
              <a:rPr lang="en-US" dirty="0"/>
            </a:br>
            <a:r>
              <a:rPr lang="en-US" dirty="0"/>
              <a:t>                        the </a:t>
            </a:r>
            <a:r>
              <a:rPr lang="en-US" b="1" dirty="0">
                <a:solidFill>
                  <a:srgbClr val="C00000"/>
                </a:solidFill>
              </a:rPr>
              <a:t>mean wage level </a:t>
            </a:r>
            <a:r>
              <a:rPr lang="en-US" dirty="0"/>
              <a:t>of the eligible tax filers?</a:t>
            </a:r>
          </a:p>
          <a:p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b="1" dirty="0"/>
              <a:t> Hypothesis</a:t>
            </a:r>
            <a:r>
              <a:rPr lang="en-US" dirty="0"/>
              <a:t>  We would expect the universal Pre-K to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1. induce the filers to </a:t>
            </a:r>
            <a:r>
              <a:rPr lang="en-US" b="1" dirty="0">
                <a:solidFill>
                  <a:srgbClr val="C00000"/>
                </a:solidFill>
              </a:rPr>
              <a:t>enroll in Pre-K facilities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2. having enrolled in the Pre-K provides the filers with </a:t>
            </a:r>
            <a:r>
              <a:rPr lang="en-US" b="1" dirty="0">
                <a:solidFill>
                  <a:srgbClr val="C00000"/>
                </a:solidFill>
              </a:rPr>
              <a:t>child-free time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3. thus, the filers now have an </a:t>
            </a:r>
            <a:r>
              <a:rPr lang="en-US" b="1" dirty="0">
                <a:solidFill>
                  <a:srgbClr val="C00000"/>
                </a:solidFill>
              </a:rPr>
              <a:t>option to participate </a:t>
            </a:r>
            <a:r>
              <a:rPr lang="en-US" dirty="0"/>
              <a:t>in the labor force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4. if they rejoin the labor force, the participating filers’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income should grow faster </a:t>
            </a:r>
            <a:r>
              <a:rPr lang="en-US" dirty="0"/>
              <a:t>than its counterpart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1F9B4-DA27-4937-A60C-D1D7AD3CE29D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Universal Pre-K in DC : Hypothesis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F2E7BD-EBB8-4A16-8192-F6B3948A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4" descr="Image result for dc gov logo">
            <a:extLst>
              <a:ext uri="{FF2B5EF4-FFF2-40B4-BE49-F238E27FC236}">
                <a16:creationId xmlns:a16="http://schemas.microsoft.com/office/drawing/2014/main" id="{4325F444-E341-46A9-9861-E64AF30F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47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22C1-DDCB-41DB-8CCD-CA59BABC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A56BB-5B34-42C9-80EF-19F766C6D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cleaning procedures and the models for </a:t>
            </a:r>
            <a:r>
              <a:rPr lang="en-US" dirty="0" err="1"/>
              <a:t>anlaysis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F173DE-B6E8-490A-B92B-46BCE25E59C9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7" name="Picture 4" descr="Image result for dc gov logo">
            <a:extLst>
              <a:ext uri="{FF2B5EF4-FFF2-40B4-BE49-F238E27FC236}">
                <a16:creationId xmlns:a16="http://schemas.microsoft.com/office/drawing/2014/main" id="{DB7714E0-2B97-4FCE-B235-674F7CF5F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4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5428-6005-4662-921C-D4CF05E7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490"/>
            <a:ext cx="10515600" cy="621551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Original Data Source : </a:t>
            </a:r>
            <a:r>
              <a:rPr lang="en-US" b="1" dirty="0"/>
              <a:t>Income Tax Data</a:t>
            </a:r>
          </a:p>
          <a:p>
            <a:endParaRPr lang="en-US" sz="1000" dirty="0"/>
          </a:p>
          <a:p>
            <a:r>
              <a:rPr lang="en-US" dirty="0"/>
              <a:t>Main : DC geocoded IIT</a:t>
            </a:r>
            <a:br>
              <a:rPr lang="en-US" dirty="0"/>
            </a:br>
            <a:r>
              <a:rPr lang="en-US" dirty="0"/>
              <a:t>- all dependent and important independent variables</a:t>
            </a:r>
          </a:p>
          <a:p>
            <a:endParaRPr lang="en-US" sz="1000" dirty="0"/>
          </a:p>
          <a:p>
            <a:r>
              <a:rPr lang="en-US" dirty="0"/>
              <a:t>Supplement : Federal IIT</a:t>
            </a:r>
            <a:br>
              <a:rPr lang="en-US" dirty="0"/>
            </a:br>
            <a:r>
              <a:rPr lang="en-US" dirty="0"/>
              <a:t>- additional controls (dob of the filer and the child, age of the filer)</a:t>
            </a:r>
          </a:p>
          <a:p>
            <a:endParaRPr lang="en-US" sz="1000" dirty="0"/>
          </a:p>
          <a:p>
            <a:r>
              <a:rPr lang="en-US" dirty="0"/>
              <a:t>Date of Birth and Census Tract restoration</a:t>
            </a:r>
            <a:br>
              <a:rPr lang="en-US" dirty="0"/>
            </a:br>
            <a:r>
              <a:rPr lang="en-US" dirty="0"/>
              <a:t>- data interpolation</a:t>
            </a:r>
          </a:p>
          <a:p>
            <a:endParaRPr lang="en-US" sz="1000" dirty="0"/>
          </a:p>
          <a:p>
            <a:r>
              <a:rPr lang="en-US" dirty="0"/>
              <a:t>5-year panel structure (balanced, tracking individuals)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BD5627-BC06-4C20-ACC6-10D7945CA08B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A4778-A27A-468F-8CB3-C50A925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4" descr="Image result for dc gov logo">
            <a:extLst>
              <a:ext uri="{FF2B5EF4-FFF2-40B4-BE49-F238E27FC236}">
                <a16:creationId xmlns:a16="http://schemas.microsoft.com/office/drawing/2014/main" id="{25AAA41B-7527-469E-AE67-1F7F03BB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4BF6131-E845-43A0-868B-92E1476B26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9815515"/>
                  </p:ext>
                </p:extLst>
              </p:nvPr>
            </p:nvGraphicFramePr>
            <p:xfrm>
              <a:off x="10372725" y="1162644"/>
              <a:ext cx="981075" cy="551855"/>
            </p:xfrm>
            <a:graphic>
              <a:graphicData uri="http://schemas.microsoft.com/office/powerpoint/2016/slidezoom">
                <pslz:sldZm>
                  <pslz:sldZmObj sldId="260" cId="3494440618">
                    <pslz:zmPr id="{37E9935A-7545-44CE-8D27-82A50460F0D3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1075" cy="5518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4BF6131-E845-43A0-868B-92E1476B26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2725" y="1162644"/>
                <a:ext cx="981075" cy="5518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087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14">
            <a:extLst>
              <a:ext uri="{FF2B5EF4-FFF2-40B4-BE49-F238E27FC236}">
                <a16:creationId xmlns:a16="http://schemas.microsoft.com/office/drawing/2014/main" id="{7F599319-F4B7-4C1F-910F-9E9227845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57" y="896938"/>
            <a:ext cx="10145285" cy="538321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83897A2-24A3-4482-BBE6-1A90498A92D5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5-Year Panel Structure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1075DC8-8E63-43FB-9085-D91D0594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13</a:t>
            </a:fld>
            <a:endParaRPr lang="en-US"/>
          </a:p>
        </p:txBody>
      </p:sp>
      <p:pic>
        <p:nvPicPr>
          <p:cNvPr id="29" name="Picture 4" descr="Image result for dc gov logo">
            <a:extLst>
              <a:ext uri="{FF2B5EF4-FFF2-40B4-BE49-F238E27FC236}">
                <a16:creationId xmlns:a16="http://schemas.microsoft.com/office/drawing/2014/main" id="{14B539F8-F287-44C0-A7D1-9300AA9EA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41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5428-6005-4662-921C-D4CF05E7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490"/>
            <a:ext cx="10515600" cy="5534473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Difference-in-Differences     </a:t>
            </a:r>
            <a:r>
              <a:rPr lang="en-US" sz="2100" b="1" dirty="0">
                <a:solidFill>
                  <a:srgbClr val="C00000"/>
                </a:solidFill>
              </a:rPr>
              <a:t>Wage</a:t>
            </a:r>
            <a:r>
              <a:rPr lang="en-US" sz="2100" dirty="0"/>
              <a:t> = Policy + Post + Age + Age^2 + </a:t>
            </a:r>
            <a:r>
              <a:rPr lang="en-US" sz="2100" b="1" dirty="0">
                <a:solidFill>
                  <a:srgbClr val="C00000"/>
                </a:solidFill>
              </a:rPr>
              <a:t>Policy*Post</a:t>
            </a:r>
            <a:r>
              <a:rPr lang="en-US" sz="2100" dirty="0"/>
              <a:t>     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OLS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Interest: the slope difference between the control and the treatment</a:t>
            </a:r>
          </a:p>
          <a:p>
            <a:r>
              <a:rPr lang="en-US" dirty="0"/>
              <a:t>Pros: do not need to adjust for fluctuations (e.g. inflation…)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E0B3B79-F21B-4B13-AB8C-51D5A8C25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245867"/>
              </p:ext>
            </p:extLst>
          </p:nvPr>
        </p:nvGraphicFramePr>
        <p:xfrm>
          <a:off x="2971800" y="3064275"/>
          <a:ext cx="6248400" cy="355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307E8FD-396B-40C3-A9C3-1A8FD2F99570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80BA4-3E9E-4DFD-B485-0CC7AE92E6EE}"/>
              </a:ext>
            </a:extLst>
          </p:cNvPr>
          <p:cNvCxnSpPr>
            <a:cxnSpLocks/>
          </p:cNvCxnSpPr>
          <p:nvPr/>
        </p:nvCxnSpPr>
        <p:spPr>
          <a:xfrm>
            <a:off x="5524500" y="4114800"/>
            <a:ext cx="0" cy="164782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A576E1-9EB5-46BB-88DC-9B110B3D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4" descr="Image result for dc gov logo">
            <a:extLst>
              <a:ext uri="{FF2B5EF4-FFF2-40B4-BE49-F238E27FC236}">
                <a16:creationId xmlns:a16="http://schemas.microsoft.com/office/drawing/2014/main" id="{F680A514-DD5E-4763-B751-ECC6DF843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12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9827698C-1EE7-4602-9FE4-6FDF8F69CE34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Results (example)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371754-B0AE-498F-862D-CD1D48981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261" y="4150967"/>
            <a:ext cx="5493354" cy="274667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B20CFBA-2146-4CD3-B756-53EB26E3C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0" y="834327"/>
            <a:ext cx="5689422" cy="284471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F9866A15-EC8F-4CA6-B7C3-7AD18074A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4"/>
          <a:stretch/>
        </p:blipFill>
        <p:spPr>
          <a:xfrm>
            <a:off x="6169177" y="1053738"/>
            <a:ext cx="5420008" cy="2515593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A13F703-C665-4C7B-BBA9-A0C2C8CA8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77" y="4145586"/>
            <a:ext cx="5420008" cy="2710004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A43AB0D-EDAA-45A2-B6F3-8297DA8C3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06670"/>
              </p:ext>
            </p:extLst>
          </p:nvPr>
        </p:nvGraphicFramePr>
        <p:xfrm>
          <a:off x="10510838" y="163766"/>
          <a:ext cx="1371600" cy="67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Filter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Example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2809C20B-1404-4241-9D97-F588C37AB9DF}"/>
              </a:ext>
            </a:extLst>
          </p:cNvPr>
          <p:cNvSpPr txBox="1">
            <a:spLocks/>
          </p:cNvSpPr>
          <p:nvPr/>
        </p:nvSpPr>
        <p:spPr>
          <a:xfrm>
            <a:off x="340259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Population Distribution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FA08A5-1105-465D-8888-DEDEBA50DD8D}"/>
              </a:ext>
            </a:extLst>
          </p:cNvPr>
          <p:cNvSpPr txBox="1">
            <a:spLocks/>
          </p:cNvSpPr>
          <p:nvPr/>
        </p:nvSpPr>
        <p:spPr>
          <a:xfrm>
            <a:off x="406650" y="3791254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</a:t>
            </a:r>
            <a:r>
              <a:rPr lang="en-US" sz="1600" b="1" dirty="0" err="1"/>
              <a:t>DiD</a:t>
            </a:r>
            <a:r>
              <a:rPr lang="en-US" sz="1600" b="1" dirty="0"/>
              <a:t> Regression Plot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BCD9E5-1827-429B-883F-F57F1B6803E6}"/>
              </a:ext>
            </a:extLst>
          </p:cNvPr>
          <p:cNvSpPr txBox="1">
            <a:spLocks/>
          </p:cNvSpPr>
          <p:nvPr/>
        </p:nvSpPr>
        <p:spPr>
          <a:xfrm>
            <a:off x="6362951" y="3791254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Childcare Credit (Claimed) Trend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C25384-E19D-42C8-8B0C-A1C2816C8CA7}"/>
              </a:ext>
            </a:extLst>
          </p:cNvPr>
          <p:cNvSpPr txBox="1">
            <a:spLocks/>
          </p:cNvSpPr>
          <p:nvPr/>
        </p:nvSpPr>
        <p:spPr>
          <a:xfrm>
            <a:off x="6362951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Average Wage Trend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101400E-1147-429E-83AD-6AE9FE24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15</a:t>
            </a:fld>
            <a:endParaRPr lang="en-US"/>
          </a:p>
        </p:txBody>
      </p:sp>
      <p:pic>
        <p:nvPicPr>
          <p:cNvPr id="25" name="Picture 4" descr="Image result for dc gov logo">
            <a:extLst>
              <a:ext uri="{FF2B5EF4-FFF2-40B4-BE49-F238E27FC236}">
                <a16:creationId xmlns:a16="http://schemas.microsoft.com/office/drawing/2014/main" id="{378D5ED3-791B-4757-8459-4FE7DC21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7CF09C-F58D-4529-8D15-9222C3D5C521}"/>
              </a:ext>
            </a:extLst>
          </p:cNvPr>
          <p:cNvSpPr/>
          <p:nvPr/>
        </p:nvSpPr>
        <p:spPr>
          <a:xfrm>
            <a:off x="1722897" y="3217029"/>
            <a:ext cx="5751125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</a:p>
          <a:p>
            <a:pPr algn="ctr"/>
            <a:r>
              <a:rPr lang="en-US" sz="66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 : Treatment</a:t>
            </a:r>
            <a:br>
              <a:rPr lang="en-US" sz="66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66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 : Control</a:t>
            </a:r>
            <a:endParaRPr lang="en-US" sz="66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44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5FBC552-AD55-417D-8202-D3CF3246DC55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Population Trends : Demographics of Filers with a Single Child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C53CAB-8AAF-4BA2-9664-C04ABBB52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3"/>
          <a:stretch/>
        </p:blipFill>
        <p:spPr>
          <a:xfrm>
            <a:off x="0" y="742112"/>
            <a:ext cx="9420225" cy="59901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8DF43B-C1EC-411A-9CDE-FC908770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04" y="3429000"/>
            <a:ext cx="2257425" cy="3057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B5C2B4-CF91-444A-AE92-B2E5994F7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9" t="38661" r="3711" b="27946"/>
          <a:stretch/>
        </p:blipFill>
        <p:spPr>
          <a:xfrm>
            <a:off x="10295255" y="1657126"/>
            <a:ext cx="1004888" cy="1771874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5D61A9C-9AED-4C64-9E9B-C9DFB659A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03606"/>
              </p:ext>
            </p:extLst>
          </p:nvPr>
        </p:nvGraphicFramePr>
        <p:xfrm>
          <a:off x="9904730" y="879475"/>
          <a:ext cx="157797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7975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NONE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24A864A-6074-438D-B1B0-84C1AE92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16</a:t>
            </a:fld>
            <a:endParaRPr lang="en-US"/>
          </a:p>
        </p:txBody>
      </p:sp>
      <p:pic>
        <p:nvPicPr>
          <p:cNvPr id="24" name="Picture 4" descr="Image result for dc gov logo">
            <a:extLst>
              <a:ext uri="{FF2B5EF4-FFF2-40B4-BE49-F238E27FC236}">
                <a16:creationId xmlns:a16="http://schemas.microsoft.com/office/drawing/2014/main" id="{9A3F07B6-754C-4D86-B310-5E4BBA68F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00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644AE53-8583-47FC-AC5E-384EFB3DA77A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Wage Trends (Actual Level)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E5D0B6-95FC-442B-8704-78BBBB4E3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879475"/>
            <a:ext cx="8810625" cy="587375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C216C05-49BA-4156-A279-F6E36A7FC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05299"/>
              </p:ext>
            </p:extLst>
          </p:nvPr>
        </p:nvGraphicFramePr>
        <p:xfrm>
          <a:off x="9504998" y="2335399"/>
          <a:ext cx="2377440" cy="1097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915943579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434661526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565327641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Cohort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383473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3,179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93166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34203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4,025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0228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39229AA-3E13-4285-99A1-7E3D72EC5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92252"/>
              </p:ext>
            </p:extLst>
          </p:nvPr>
        </p:nvGraphicFramePr>
        <p:xfrm>
          <a:off x="9504998" y="3816350"/>
          <a:ext cx="2377440" cy="1097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915943579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434661526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565327641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Cohort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383473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93166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1,390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3,835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34203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1,459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4,143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02288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6A15E74-0A10-4908-B513-3F12048E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03606"/>
              </p:ext>
            </p:extLst>
          </p:nvPr>
        </p:nvGraphicFramePr>
        <p:xfrm>
          <a:off x="9904730" y="879475"/>
          <a:ext cx="157797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7975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NONE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6CE6ABA-D8E6-4A64-B51C-D4338CD4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17</a:t>
            </a:fld>
            <a:endParaRPr lang="en-US"/>
          </a:p>
        </p:txBody>
      </p:sp>
      <p:pic>
        <p:nvPicPr>
          <p:cNvPr id="22" name="Picture 4" descr="Image result for dc gov logo">
            <a:extLst>
              <a:ext uri="{FF2B5EF4-FFF2-40B4-BE49-F238E27FC236}">
                <a16:creationId xmlns:a16="http://schemas.microsoft.com/office/drawing/2014/main" id="{EE3B7968-98C6-494D-829A-153B1FFE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5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E5D0B6-95FC-442B-8704-78BBBB4E3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879475"/>
            <a:ext cx="8810625" cy="58737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559FA4-60E6-4DAC-8B5D-2C21D87F3816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 err="1">
                <a:solidFill>
                  <a:schemeClr val="bg1"/>
                </a:solidFill>
              </a:rPr>
              <a:t>DiD</a:t>
            </a:r>
            <a:r>
              <a:rPr lang="en-US" sz="3400" b="1" dirty="0">
                <a:solidFill>
                  <a:schemeClr val="bg1"/>
                </a:solidFill>
              </a:rPr>
              <a:t> Regression (Predicted Level)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B0EA762-E5B7-4790-BB73-8C6BFF7D0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42318"/>
              </p:ext>
            </p:extLst>
          </p:nvPr>
        </p:nvGraphicFramePr>
        <p:xfrm>
          <a:off x="9504998" y="3816350"/>
          <a:ext cx="2377440" cy="1097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915943579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434661526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565327641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Cohort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383473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3,737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93166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1,329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3,686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34203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4,006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02288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18F1CE-992A-4E0A-9503-E9425DD41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616661"/>
              </p:ext>
            </p:extLst>
          </p:nvPr>
        </p:nvGraphicFramePr>
        <p:xfrm>
          <a:off x="9504997" y="2331720"/>
          <a:ext cx="2377440" cy="1097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915943579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434661526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565327641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Cohort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383473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3,139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93166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3,282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34203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3,946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022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4DEA2F4-BD6F-4F75-8FE2-43B98E1C0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12007"/>
              </p:ext>
            </p:extLst>
          </p:nvPr>
        </p:nvGraphicFramePr>
        <p:xfrm>
          <a:off x="9904730" y="879475"/>
          <a:ext cx="157797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7975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NONE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92B7D8D-8F48-4C0A-A48C-70AE3002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769" y="5095875"/>
            <a:ext cx="2847975" cy="12287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CA81B-036B-454F-897F-7664FEF0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18</a:t>
            </a:fld>
            <a:endParaRPr lang="en-US"/>
          </a:p>
        </p:txBody>
      </p:sp>
      <p:pic>
        <p:nvPicPr>
          <p:cNvPr id="16" name="Picture 4" descr="Image result for dc gov logo">
            <a:extLst>
              <a:ext uri="{FF2B5EF4-FFF2-40B4-BE49-F238E27FC236}">
                <a16:creationId xmlns:a16="http://schemas.microsoft.com/office/drawing/2014/main" id="{698B1495-2304-4B2E-B865-EB2B1AA5D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2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E5D0B6-95FC-442B-8704-78BBBB4E3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879475"/>
            <a:ext cx="8810625" cy="587375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C216C05-49BA-4156-A279-F6E36A7FC086}"/>
              </a:ext>
            </a:extLst>
          </p:cNvPr>
          <p:cNvGraphicFramePr>
            <a:graphicFrameLocks noGrp="1"/>
          </p:cNvGraphicFramePr>
          <p:nvPr/>
        </p:nvGraphicFramePr>
        <p:xfrm>
          <a:off x="9504998" y="2335399"/>
          <a:ext cx="2377440" cy="1097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915943579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434661526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565327641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Cohort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383473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3,179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93166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34203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4,025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0228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39229AA-3E13-4285-99A1-7E3D72EC550E}"/>
              </a:ext>
            </a:extLst>
          </p:cNvPr>
          <p:cNvGraphicFramePr>
            <a:graphicFrameLocks noGrp="1"/>
          </p:cNvGraphicFramePr>
          <p:nvPr/>
        </p:nvGraphicFramePr>
        <p:xfrm>
          <a:off x="9504998" y="3816350"/>
          <a:ext cx="2377440" cy="1097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915943579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434661526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565327641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Cohort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383473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93166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1,390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3,835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34203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US" sz="1200" dirty="0"/>
                        <a:t>2013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1,459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4,143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02288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240298-5ED9-4ACE-9051-65D636A84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021018"/>
              </p:ext>
            </p:extLst>
          </p:nvPr>
        </p:nvGraphicFramePr>
        <p:xfrm>
          <a:off x="9904730" y="879475"/>
          <a:ext cx="157797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7975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NONE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EAB31DC-71AC-4B37-9FFD-4829B2FC5E2E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Child Care Credit Trends (Actual Level)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A9AB6-913A-460A-92A7-95071A65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4" descr="Image result for dc gov logo">
            <a:extLst>
              <a:ext uri="{FF2B5EF4-FFF2-40B4-BE49-F238E27FC236}">
                <a16:creationId xmlns:a16="http://schemas.microsoft.com/office/drawing/2014/main" id="{BA47547A-3113-4964-AE30-12CCDAAB1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25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4A3E-FB0B-4E0E-B795-A0EFDF01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273235"/>
          </a:xfrm>
        </p:spPr>
        <p:txBody>
          <a:bodyPr>
            <a:normAutofit/>
          </a:bodyPr>
          <a:lstStyle/>
          <a:p>
            <a:pPr>
              <a:spcBef>
                <a:spcPts val="700"/>
              </a:spcBef>
            </a:pPr>
            <a:r>
              <a:rPr lang="en-US" dirty="0"/>
              <a:t>Introduction</a:t>
            </a:r>
          </a:p>
          <a:p>
            <a:pPr>
              <a:spcBef>
                <a:spcPts val="700"/>
              </a:spcBef>
            </a:pPr>
            <a:endParaRPr lang="en-US" dirty="0"/>
          </a:p>
          <a:p>
            <a:pPr>
              <a:spcBef>
                <a:spcPts val="700"/>
              </a:spcBef>
            </a:pPr>
            <a:r>
              <a:rPr lang="en-US" dirty="0"/>
              <a:t>Methodology</a:t>
            </a:r>
          </a:p>
          <a:p>
            <a:pPr>
              <a:spcBef>
                <a:spcPts val="700"/>
              </a:spcBef>
            </a:pPr>
            <a:endParaRPr lang="en-US" dirty="0"/>
          </a:p>
          <a:p>
            <a:pPr>
              <a:spcBef>
                <a:spcPts val="700"/>
              </a:spcBef>
            </a:pPr>
            <a:r>
              <a:rPr lang="en-US" dirty="0"/>
              <a:t>Results</a:t>
            </a:r>
          </a:p>
          <a:p>
            <a:pPr>
              <a:spcBef>
                <a:spcPts val="700"/>
              </a:spcBef>
            </a:pPr>
            <a:endParaRPr lang="en-US" dirty="0"/>
          </a:p>
          <a:p>
            <a:pPr>
              <a:spcBef>
                <a:spcPts val="700"/>
              </a:spcBef>
            </a:pPr>
            <a:r>
              <a:rPr lang="en-US" dirty="0"/>
              <a:t>Conclusion and Limitations on Pre-K 3-4</a:t>
            </a:r>
          </a:p>
          <a:p>
            <a:pPr>
              <a:spcBef>
                <a:spcPts val="700"/>
              </a:spcBef>
            </a:pPr>
            <a:endParaRPr lang="en-US" dirty="0"/>
          </a:p>
          <a:p>
            <a:pPr>
              <a:spcBef>
                <a:spcPts val="700"/>
              </a:spcBef>
            </a:pPr>
            <a:r>
              <a:rPr lang="en-US" dirty="0"/>
              <a:t>Comments on Pre-K Expansion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8D1587-A052-4048-BAC0-C383405D47FE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8558B-46BD-49B0-B64D-C9A97EFD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4" descr="Image result for dc gov logo">
            <a:extLst>
              <a:ext uri="{FF2B5EF4-FFF2-40B4-BE49-F238E27FC236}">
                <a16:creationId xmlns:a16="http://schemas.microsoft.com/office/drawing/2014/main" id="{733E679E-0B30-444D-AE5D-9EB6AE60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9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0A4AD0-84CF-4672-854C-7C09B861A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490"/>
            <a:ext cx="10515600" cy="62131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Subset Options</a:t>
            </a:r>
          </a:p>
          <a:p>
            <a:pPr marL="0" indent="0">
              <a:buNone/>
            </a:pPr>
            <a:endParaRPr lang="en-US" sz="500" b="1" dirty="0"/>
          </a:p>
          <a:p>
            <a:r>
              <a:rPr lang="en-US" dirty="0"/>
              <a:t>Types (filling status)</a:t>
            </a:r>
            <a:br>
              <a:rPr lang="en-US" dirty="0"/>
            </a:br>
            <a:r>
              <a:rPr lang="en-US" sz="2000" dirty="0"/>
              <a:t>① </a:t>
            </a:r>
            <a:r>
              <a:rPr lang="en-US" b="1" dirty="0"/>
              <a:t>All</a:t>
            </a:r>
            <a:r>
              <a:rPr lang="en-US" dirty="0"/>
              <a:t>     </a:t>
            </a:r>
            <a:r>
              <a:rPr lang="en-US" sz="2000" dirty="0"/>
              <a:t>② </a:t>
            </a:r>
            <a:r>
              <a:rPr lang="en-US" b="1" dirty="0"/>
              <a:t>Married     </a:t>
            </a:r>
            <a:r>
              <a:rPr lang="en-US" sz="2000" dirty="0"/>
              <a:t>③ </a:t>
            </a:r>
            <a:r>
              <a:rPr lang="en-US" b="1" dirty="0"/>
              <a:t>Head of Household</a:t>
            </a:r>
          </a:p>
          <a:p>
            <a:r>
              <a:rPr lang="en-US" dirty="0"/>
              <a:t>Income threshold</a:t>
            </a:r>
            <a:br>
              <a:rPr lang="en-US" dirty="0"/>
            </a:br>
            <a:r>
              <a:rPr lang="en-US" sz="2000" dirty="0">
                <a:solidFill>
                  <a:prstClr val="black"/>
                </a:solidFill>
              </a:rPr>
              <a:t>① </a:t>
            </a:r>
            <a:r>
              <a:rPr lang="en-US" b="1" dirty="0"/>
              <a:t>NA     </a:t>
            </a:r>
            <a:r>
              <a:rPr lang="en-US" sz="2000" dirty="0">
                <a:solidFill>
                  <a:prstClr val="black"/>
                </a:solidFill>
              </a:rPr>
              <a:t>② </a:t>
            </a:r>
            <a:r>
              <a:rPr lang="en-US" b="1" dirty="0"/>
              <a:t>top 70%     </a:t>
            </a:r>
            <a:r>
              <a:rPr lang="en-US" sz="2000" dirty="0">
                <a:solidFill>
                  <a:prstClr val="black"/>
                </a:solidFill>
              </a:rPr>
              <a:t>③ </a:t>
            </a:r>
            <a:r>
              <a:rPr lang="en-US" b="1" dirty="0"/>
              <a:t>bottom 30%</a:t>
            </a:r>
            <a:endParaRPr lang="en-US" sz="500" dirty="0"/>
          </a:p>
          <a:p>
            <a:r>
              <a:rPr lang="en-US" dirty="0"/>
              <a:t>By Ward: singly and jointly</a:t>
            </a:r>
            <a:br>
              <a:rPr lang="en-US" dirty="0"/>
            </a:br>
            <a:endParaRPr lang="en-US" sz="1500" dirty="0"/>
          </a:p>
          <a:p>
            <a:pPr marL="0" indent="0">
              <a:buNone/>
            </a:pPr>
            <a:r>
              <a:rPr lang="en-US" b="1" dirty="0"/>
              <a:t>Spoiler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Types X Inc :    </a:t>
            </a:r>
            <a:r>
              <a:rPr lang="en-US" b="1" dirty="0"/>
              <a:t>[</a:t>
            </a:r>
            <a:r>
              <a:rPr lang="en-US" b="1" dirty="0" err="1"/>
              <a:t>HoH</a:t>
            </a:r>
            <a:r>
              <a:rPr lang="en-US" b="1" dirty="0"/>
              <a:t> × NA]    [</a:t>
            </a:r>
            <a:r>
              <a:rPr lang="en-US" b="1" dirty="0" err="1"/>
              <a:t>HoH</a:t>
            </a:r>
            <a:r>
              <a:rPr lang="en-US" b="1" dirty="0"/>
              <a:t> × b30]    [MAR × NA]</a:t>
            </a:r>
            <a:r>
              <a:rPr lang="en-US" dirty="0"/>
              <a:t>    </a:t>
            </a:r>
            <a:r>
              <a:rPr lang="en-US" b="1" dirty="0"/>
              <a:t>[MAR × b30]</a:t>
            </a:r>
          </a:p>
          <a:p>
            <a:r>
              <a:rPr lang="en-US" dirty="0"/>
              <a:t>Ward </a:t>
            </a:r>
            <a:r>
              <a:rPr lang="en-US" b="1" dirty="0"/>
              <a:t>:              [1+4 × b30]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998E37-C98A-4D09-BCA5-D0E336A67412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6CD9C9-330D-4F73-ADF4-453AE9AE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4" descr="Image result for dc gov logo">
            <a:extLst>
              <a:ext uri="{FF2B5EF4-FFF2-40B4-BE49-F238E27FC236}">
                <a16:creationId xmlns:a16="http://schemas.microsoft.com/office/drawing/2014/main" id="{870A77F2-6A82-4DC9-BD9B-A7716963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67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22C1-DDCB-41DB-8CCD-CA59BABC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A56BB-5B34-42C9-80EF-19F766C6D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results from the set of analyses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408297-E028-4EB8-AAC6-301791562470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6" name="Picture 4" descr="Image result for dc gov logo">
            <a:extLst>
              <a:ext uri="{FF2B5EF4-FFF2-40B4-BE49-F238E27FC236}">
                <a16:creationId xmlns:a16="http://schemas.microsoft.com/office/drawing/2014/main" id="{7CEB134F-A8AD-44FD-A877-049CCADC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2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371754-B0AE-498F-862D-CD1D48981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" y="4073143"/>
            <a:ext cx="5493354" cy="274667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B20CFBA-2146-4CD3-B756-53EB26E3C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1" y="834327"/>
            <a:ext cx="5689420" cy="284471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F9866A15-EC8F-4CA6-B7C3-7AD18074A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5"/>
          <a:stretch/>
        </p:blipFill>
        <p:spPr>
          <a:xfrm>
            <a:off x="6169177" y="1100635"/>
            <a:ext cx="5420008" cy="2588994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A13F703-C665-4C7B-BBA9-A0C2C8CA8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77" y="4067762"/>
            <a:ext cx="5420008" cy="27100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809C20B-1404-4241-9D97-F588C37AB9DF}"/>
              </a:ext>
            </a:extLst>
          </p:cNvPr>
          <p:cNvSpPr txBox="1">
            <a:spLocks/>
          </p:cNvSpPr>
          <p:nvPr/>
        </p:nvSpPr>
        <p:spPr>
          <a:xfrm>
            <a:off x="340259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Population Distribution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FA08A5-1105-465D-8888-DEDEBA50DD8D}"/>
              </a:ext>
            </a:extLst>
          </p:cNvPr>
          <p:cNvSpPr txBox="1">
            <a:spLocks/>
          </p:cNvSpPr>
          <p:nvPr/>
        </p:nvSpPr>
        <p:spPr>
          <a:xfrm>
            <a:off x="406650" y="371343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</a:t>
            </a:r>
            <a:r>
              <a:rPr lang="en-US" sz="1600" b="1" dirty="0" err="1"/>
              <a:t>DiD</a:t>
            </a:r>
            <a:r>
              <a:rPr lang="en-US" sz="1600" b="1" dirty="0"/>
              <a:t> Regression Plot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BCD9E5-1827-429B-883F-F57F1B6803E6}"/>
              </a:ext>
            </a:extLst>
          </p:cNvPr>
          <p:cNvSpPr txBox="1">
            <a:spLocks/>
          </p:cNvSpPr>
          <p:nvPr/>
        </p:nvSpPr>
        <p:spPr>
          <a:xfrm>
            <a:off x="6362951" y="371343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Childcare Credit (Claimed) Trend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C25384-E19D-42C8-8B0C-A1C2816C8CA7}"/>
              </a:ext>
            </a:extLst>
          </p:cNvPr>
          <p:cNvSpPr txBox="1">
            <a:spLocks/>
          </p:cNvSpPr>
          <p:nvPr/>
        </p:nvSpPr>
        <p:spPr>
          <a:xfrm>
            <a:off x="6362951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Average Wage Trend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55B796-B4BF-478A-B15D-0244C8504104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 err="1">
                <a:solidFill>
                  <a:schemeClr val="bg1"/>
                </a:solidFill>
              </a:rPr>
              <a:t>HoH</a:t>
            </a:r>
            <a:r>
              <a:rPr lang="en-US" sz="3400" b="1" dirty="0">
                <a:solidFill>
                  <a:schemeClr val="bg1"/>
                </a:solidFill>
              </a:rPr>
              <a:t> : NO behavioral change empirically found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A43AB0D-EDAA-45A2-B6F3-8297DA8C336A}"/>
              </a:ext>
            </a:extLst>
          </p:cNvPr>
          <p:cNvGraphicFramePr>
            <a:graphicFrameLocks noGrp="1"/>
          </p:cNvGraphicFramePr>
          <p:nvPr/>
        </p:nvGraphicFramePr>
        <p:xfrm>
          <a:off x="10510838" y="163766"/>
          <a:ext cx="1371600" cy="67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Filter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HoH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× 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E3E919-A63E-44A4-B51C-E6E2B10D5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22</a:t>
            </a:fld>
            <a:endParaRPr lang="en-US"/>
          </a:p>
        </p:txBody>
      </p:sp>
      <p:pic>
        <p:nvPicPr>
          <p:cNvPr id="22" name="Picture 4" descr="Image result for dc gov logo">
            <a:extLst>
              <a:ext uri="{FF2B5EF4-FFF2-40B4-BE49-F238E27FC236}">
                <a16:creationId xmlns:a16="http://schemas.microsoft.com/office/drawing/2014/main" id="{4C815D26-52EF-4C97-9C33-A766BF1F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B043CF5-283D-4DBA-961B-D6C48DE98FE7}"/>
              </a:ext>
            </a:extLst>
          </p:cNvPr>
          <p:cNvSpPr/>
          <p:nvPr/>
        </p:nvSpPr>
        <p:spPr>
          <a:xfrm>
            <a:off x="1989201" y="7029260"/>
            <a:ext cx="219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left 1672,   right 2440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90B9F7A-2274-4F94-B906-2896BC5671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112392"/>
                  </p:ext>
                </p:extLst>
              </p:nvPr>
            </p:nvGraphicFramePr>
            <p:xfrm>
              <a:off x="5086350" y="755828"/>
              <a:ext cx="487680" cy="274320"/>
            </p:xfrm>
            <a:graphic>
              <a:graphicData uri="http://schemas.microsoft.com/office/powerpoint/2016/slidezoom">
                <pslz:sldZm>
                  <pslz:sldZmObj sldId="346" cId="3140577203">
                    <pslz:zmPr id="{324BEB30-9AD8-44E7-BD00-C6C554E379C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7680" cy="2743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90B9F7A-2274-4F94-B906-2896BC5671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6350" y="755828"/>
                <a:ext cx="487680" cy="2743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955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371754-B0AE-498F-862D-CD1D48981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" y="4073143"/>
            <a:ext cx="5493354" cy="274667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B20CFBA-2146-4CD3-B756-53EB26E3C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1" y="834327"/>
            <a:ext cx="5689420" cy="284471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F9866A15-EC8F-4CA6-B7C3-7AD18074A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5"/>
          <a:stretch/>
        </p:blipFill>
        <p:spPr>
          <a:xfrm>
            <a:off x="6169177" y="1100635"/>
            <a:ext cx="5420008" cy="2588994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A13F703-C665-4C7B-BBA9-A0C2C8CA8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77" y="4067762"/>
            <a:ext cx="5420008" cy="27100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809C20B-1404-4241-9D97-F588C37AB9DF}"/>
              </a:ext>
            </a:extLst>
          </p:cNvPr>
          <p:cNvSpPr txBox="1">
            <a:spLocks/>
          </p:cNvSpPr>
          <p:nvPr/>
        </p:nvSpPr>
        <p:spPr>
          <a:xfrm>
            <a:off x="340259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Population Distribution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FA08A5-1105-465D-8888-DEDEBA50DD8D}"/>
              </a:ext>
            </a:extLst>
          </p:cNvPr>
          <p:cNvSpPr txBox="1">
            <a:spLocks/>
          </p:cNvSpPr>
          <p:nvPr/>
        </p:nvSpPr>
        <p:spPr>
          <a:xfrm>
            <a:off x="406650" y="371343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</a:t>
            </a:r>
            <a:r>
              <a:rPr lang="en-US" sz="1600" b="1" dirty="0" err="1"/>
              <a:t>DiD</a:t>
            </a:r>
            <a:r>
              <a:rPr lang="en-US" sz="1600" b="1" dirty="0"/>
              <a:t> Regression Plot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BCD9E5-1827-429B-883F-F57F1B6803E6}"/>
              </a:ext>
            </a:extLst>
          </p:cNvPr>
          <p:cNvSpPr txBox="1">
            <a:spLocks/>
          </p:cNvSpPr>
          <p:nvPr/>
        </p:nvSpPr>
        <p:spPr>
          <a:xfrm>
            <a:off x="6362951" y="371343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Childcare Credit (Claimed) Trend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C25384-E19D-42C8-8B0C-A1C2816C8CA7}"/>
              </a:ext>
            </a:extLst>
          </p:cNvPr>
          <p:cNvSpPr txBox="1">
            <a:spLocks/>
          </p:cNvSpPr>
          <p:nvPr/>
        </p:nvSpPr>
        <p:spPr>
          <a:xfrm>
            <a:off x="6362951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Average Wage Trend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55B796-B4BF-478A-B15D-0244C8504104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 err="1">
                <a:solidFill>
                  <a:schemeClr val="bg1"/>
                </a:solidFill>
              </a:rPr>
              <a:t>HoH</a:t>
            </a:r>
            <a:r>
              <a:rPr lang="en-US" sz="3400" b="1" dirty="0">
                <a:solidFill>
                  <a:schemeClr val="bg1"/>
                </a:solidFill>
              </a:rPr>
              <a:t> : NO behavioral change empirically found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A43AB0D-EDAA-45A2-B6F3-8297DA8C3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09696"/>
              </p:ext>
            </p:extLst>
          </p:nvPr>
        </p:nvGraphicFramePr>
        <p:xfrm>
          <a:off x="10510838" y="163766"/>
          <a:ext cx="1371600" cy="67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Filter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HoH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× b30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E0E8C8D-D40A-4C88-A76C-073ABC66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23</a:t>
            </a:fld>
            <a:endParaRPr lang="en-US"/>
          </a:p>
        </p:txBody>
      </p:sp>
      <p:pic>
        <p:nvPicPr>
          <p:cNvPr id="24" name="Picture 4" descr="Image result for dc gov logo">
            <a:extLst>
              <a:ext uri="{FF2B5EF4-FFF2-40B4-BE49-F238E27FC236}">
                <a16:creationId xmlns:a16="http://schemas.microsoft.com/office/drawing/2014/main" id="{220BAD39-B6C7-4FC1-BB65-BF70472D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AB79D41-40A2-4251-985C-058D405ADBD1}"/>
              </a:ext>
            </a:extLst>
          </p:cNvPr>
          <p:cNvSpPr/>
          <p:nvPr/>
        </p:nvSpPr>
        <p:spPr>
          <a:xfrm>
            <a:off x="1989201" y="7029260"/>
            <a:ext cx="219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left 1959,   right 2333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AA1761AE-A083-4ABF-9D70-ABF3922DAE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2519749"/>
                  </p:ext>
                </p:extLst>
              </p:nvPr>
            </p:nvGraphicFramePr>
            <p:xfrm>
              <a:off x="5086350" y="762276"/>
              <a:ext cx="487680" cy="274320"/>
            </p:xfrm>
            <a:graphic>
              <a:graphicData uri="http://schemas.microsoft.com/office/powerpoint/2016/slidezoom">
                <pslz:sldZm>
                  <pslz:sldZmObj sldId="347" cId="3989615202">
                    <pslz:zmPr id="{E49A0FD3-681C-480A-8822-3A091A1B4F3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7680" cy="2743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A1761AE-A083-4ABF-9D70-ABF3922DA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6350" y="762276"/>
                <a:ext cx="487680" cy="2743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48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371754-B0AE-498F-862D-CD1D48981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" y="4073143"/>
            <a:ext cx="5493354" cy="274667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B20CFBA-2146-4CD3-B756-53EB26E3C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1" y="834327"/>
            <a:ext cx="5689420" cy="2844709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F9866A15-EC8F-4CA6-B7C3-7AD18074A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3"/>
          <a:stretch/>
        </p:blipFill>
        <p:spPr>
          <a:xfrm>
            <a:off x="6096000" y="1100635"/>
            <a:ext cx="5496940" cy="2588994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A13F703-C665-4C7B-BBA9-A0C2C8CA8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77" y="4067762"/>
            <a:ext cx="5420008" cy="27100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809C20B-1404-4241-9D97-F588C37AB9DF}"/>
              </a:ext>
            </a:extLst>
          </p:cNvPr>
          <p:cNvSpPr txBox="1">
            <a:spLocks/>
          </p:cNvSpPr>
          <p:nvPr/>
        </p:nvSpPr>
        <p:spPr>
          <a:xfrm>
            <a:off x="340259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Population Distribution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FA08A5-1105-465D-8888-DEDEBA50DD8D}"/>
              </a:ext>
            </a:extLst>
          </p:cNvPr>
          <p:cNvSpPr txBox="1">
            <a:spLocks/>
          </p:cNvSpPr>
          <p:nvPr/>
        </p:nvSpPr>
        <p:spPr>
          <a:xfrm>
            <a:off x="406650" y="371343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</a:t>
            </a:r>
            <a:r>
              <a:rPr lang="en-US" sz="1600" b="1" dirty="0" err="1"/>
              <a:t>DiD</a:t>
            </a:r>
            <a:r>
              <a:rPr lang="en-US" sz="1600" b="1" dirty="0"/>
              <a:t> Regression Plot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BCD9E5-1827-429B-883F-F57F1B6803E6}"/>
              </a:ext>
            </a:extLst>
          </p:cNvPr>
          <p:cNvSpPr txBox="1">
            <a:spLocks/>
          </p:cNvSpPr>
          <p:nvPr/>
        </p:nvSpPr>
        <p:spPr>
          <a:xfrm>
            <a:off x="6362951" y="371343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Childcare Credit (Claimed) Trend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C25384-E19D-42C8-8B0C-A1C2816C8CA7}"/>
              </a:ext>
            </a:extLst>
          </p:cNvPr>
          <p:cNvSpPr txBox="1">
            <a:spLocks/>
          </p:cNvSpPr>
          <p:nvPr/>
        </p:nvSpPr>
        <p:spPr>
          <a:xfrm>
            <a:off x="6362951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Average Wage Trend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55B796-B4BF-478A-B15D-0244C8504104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MAR : suspect behavioral change?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A43AB0D-EDAA-45A2-B6F3-8297DA8C3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83182"/>
              </p:ext>
            </p:extLst>
          </p:nvPr>
        </p:nvGraphicFramePr>
        <p:xfrm>
          <a:off x="10510838" y="163766"/>
          <a:ext cx="1371600" cy="67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Filter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MAR × 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C4F5F7-9ECA-4958-B79C-E6958C56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24</a:t>
            </a:fld>
            <a:endParaRPr lang="en-US"/>
          </a:p>
        </p:txBody>
      </p:sp>
      <p:pic>
        <p:nvPicPr>
          <p:cNvPr id="28" name="Picture 4" descr="Image result for dc gov logo">
            <a:extLst>
              <a:ext uri="{FF2B5EF4-FFF2-40B4-BE49-F238E27FC236}">
                <a16:creationId xmlns:a16="http://schemas.microsoft.com/office/drawing/2014/main" id="{1E97AB9F-182F-4CDC-91EC-A08220173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C5B899-498A-4FED-B38D-4E65781598C1}"/>
              </a:ext>
            </a:extLst>
          </p:cNvPr>
          <p:cNvSpPr/>
          <p:nvPr/>
        </p:nvSpPr>
        <p:spPr>
          <a:xfrm>
            <a:off x="1953935" y="7029260"/>
            <a:ext cx="22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left 5412,   right -3798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DDDDEF73-5BAE-4859-BD35-22E45F6EEA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6016421"/>
                  </p:ext>
                </p:extLst>
              </p:nvPr>
            </p:nvGraphicFramePr>
            <p:xfrm>
              <a:off x="5162099" y="765353"/>
              <a:ext cx="487680" cy="274320"/>
            </p:xfrm>
            <a:graphic>
              <a:graphicData uri="http://schemas.microsoft.com/office/powerpoint/2016/slidezoom">
                <pslz:sldZm>
                  <pslz:sldZmObj sldId="348" cId="2815531360">
                    <pslz:zmPr id="{DA23D329-8E86-4782-A9CA-2FE13E32AB9C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7680" cy="2743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DDDEF73-5BAE-4859-BD35-22E45F6EEA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2099" y="765353"/>
                <a:ext cx="487680" cy="2743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288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371754-B0AE-498F-862D-CD1D48981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" y="4073143"/>
            <a:ext cx="5493354" cy="274667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B20CFBA-2146-4CD3-B756-53EB26E3C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2" y="834327"/>
            <a:ext cx="5689418" cy="2844709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F9866A15-EC8F-4CA6-B7C3-7AD18074A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3"/>
          <a:stretch/>
        </p:blipFill>
        <p:spPr>
          <a:xfrm>
            <a:off x="6096000" y="1100635"/>
            <a:ext cx="5496940" cy="2588994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A13F703-C665-4C7B-BBA9-A0C2C8CA8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77" y="4067762"/>
            <a:ext cx="5420008" cy="27100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809C20B-1404-4241-9D97-F588C37AB9DF}"/>
              </a:ext>
            </a:extLst>
          </p:cNvPr>
          <p:cNvSpPr txBox="1">
            <a:spLocks/>
          </p:cNvSpPr>
          <p:nvPr/>
        </p:nvSpPr>
        <p:spPr>
          <a:xfrm>
            <a:off x="340259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Population Distribution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FA08A5-1105-465D-8888-DEDEBA50DD8D}"/>
              </a:ext>
            </a:extLst>
          </p:cNvPr>
          <p:cNvSpPr txBox="1">
            <a:spLocks/>
          </p:cNvSpPr>
          <p:nvPr/>
        </p:nvSpPr>
        <p:spPr>
          <a:xfrm>
            <a:off x="406650" y="371343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</a:t>
            </a:r>
            <a:r>
              <a:rPr lang="en-US" sz="1600" b="1" dirty="0" err="1"/>
              <a:t>DiD</a:t>
            </a:r>
            <a:r>
              <a:rPr lang="en-US" sz="1600" b="1" dirty="0"/>
              <a:t> Regression Plot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BCD9E5-1827-429B-883F-F57F1B6803E6}"/>
              </a:ext>
            </a:extLst>
          </p:cNvPr>
          <p:cNvSpPr txBox="1">
            <a:spLocks/>
          </p:cNvSpPr>
          <p:nvPr/>
        </p:nvSpPr>
        <p:spPr>
          <a:xfrm>
            <a:off x="6362951" y="371343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Childcare Credit (Claimed) Trend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C25384-E19D-42C8-8B0C-A1C2816C8CA7}"/>
              </a:ext>
            </a:extLst>
          </p:cNvPr>
          <p:cNvSpPr txBox="1">
            <a:spLocks/>
          </p:cNvSpPr>
          <p:nvPr/>
        </p:nvSpPr>
        <p:spPr>
          <a:xfrm>
            <a:off x="6362951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Average Wage Trend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55B796-B4BF-478A-B15D-0244C8504104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MAR : behavioral change empirically found!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A43AB0D-EDAA-45A2-B6F3-8297DA8C3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596273"/>
              </p:ext>
            </p:extLst>
          </p:nvPr>
        </p:nvGraphicFramePr>
        <p:xfrm>
          <a:off x="10510838" y="163766"/>
          <a:ext cx="1371600" cy="67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Filter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MAR × b30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EFD6E-493D-4FCA-A5FF-06351C43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25</a:t>
            </a:fld>
            <a:endParaRPr lang="en-US"/>
          </a:p>
        </p:txBody>
      </p:sp>
      <p:pic>
        <p:nvPicPr>
          <p:cNvPr id="26" name="Picture 4" descr="Image result for dc gov logo">
            <a:extLst>
              <a:ext uri="{FF2B5EF4-FFF2-40B4-BE49-F238E27FC236}">
                <a16:creationId xmlns:a16="http://schemas.microsoft.com/office/drawing/2014/main" id="{73C02F30-E4EB-4103-AD77-98008A7E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B840346-140C-4AB2-AA2C-C75A4FE1447A}"/>
              </a:ext>
            </a:extLst>
          </p:cNvPr>
          <p:cNvSpPr/>
          <p:nvPr/>
        </p:nvSpPr>
        <p:spPr>
          <a:xfrm>
            <a:off x="1953935" y="7029260"/>
            <a:ext cx="22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left -468,   right 12312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17A585A-9059-427E-85FD-77653995F1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4840742"/>
                  </p:ext>
                </p:extLst>
              </p:nvPr>
            </p:nvGraphicFramePr>
            <p:xfrm>
              <a:off x="5157688" y="755828"/>
              <a:ext cx="487680" cy="274320"/>
            </p:xfrm>
            <a:graphic>
              <a:graphicData uri="http://schemas.microsoft.com/office/powerpoint/2016/slidezoom">
                <pslz:sldZm>
                  <pslz:sldZmObj sldId="349" cId="2703143629">
                    <pslz:zmPr id="{4CFE51CD-ACFC-453E-8071-52BB4B04AD81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7680" cy="2743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17A585A-9059-427E-85FD-77653995F1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7688" y="755828"/>
                <a:ext cx="487680" cy="2743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07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371754-B0AE-498F-862D-CD1D48981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" y="4074767"/>
            <a:ext cx="5493354" cy="274667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B20CFBA-2146-4CD3-B756-53EB26E3C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2" y="834327"/>
            <a:ext cx="5689418" cy="2844708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F9866A15-EC8F-4CA6-B7C3-7AD18074A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"/>
          <a:stretch/>
        </p:blipFill>
        <p:spPr>
          <a:xfrm>
            <a:off x="6096000" y="1100635"/>
            <a:ext cx="5496940" cy="2590618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A13F703-C665-4C7B-BBA9-A0C2C8CA8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77" y="4069386"/>
            <a:ext cx="5420008" cy="271000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809C20B-1404-4241-9D97-F588C37AB9DF}"/>
              </a:ext>
            </a:extLst>
          </p:cNvPr>
          <p:cNvSpPr txBox="1">
            <a:spLocks/>
          </p:cNvSpPr>
          <p:nvPr/>
        </p:nvSpPr>
        <p:spPr>
          <a:xfrm>
            <a:off x="340259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Population Distribution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FA08A5-1105-465D-8888-DEDEBA50DD8D}"/>
              </a:ext>
            </a:extLst>
          </p:cNvPr>
          <p:cNvSpPr txBox="1">
            <a:spLocks/>
          </p:cNvSpPr>
          <p:nvPr/>
        </p:nvSpPr>
        <p:spPr>
          <a:xfrm>
            <a:off x="406650" y="3715054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</a:t>
            </a:r>
            <a:r>
              <a:rPr lang="en-US" sz="1600" b="1" dirty="0" err="1"/>
              <a:t>DiD</a:t>
            </a:r>
            <a:r>
              <a:rPr lang="en-US" sz="1600" b="1" dirty="0"/>
              <a:t> Regression Plot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BCD9E5-1827-429B-883F-F57F1B6803E6}"/>
              </a:ext>
            </a:extLst>
          </p:cNvPr>
          <p:cNvSpPr txBox="1">
            <a:spLocks/>
          </p:cNvSpPr>
          <p:nvPr/>
        </p:nvSpPr>
        <p:spPr>
          <a:xfrm>
            <a:off x="6362951" y="3715054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Childcare Credit (Claimed) Trend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C25384-E19D-42C8-8B0C-A1C2816C8CA7}"/>
              </a:ext>
            </a:extLst>
          </p:cNvPr>
          <p:cNvSpPr txBox="1">
            <a:spLocks/>
          </p:cNvSpPr>
          <p:nvPr/>
        </p:nvSpPr>
        <p:spPr>
          <a:xfrm>
            <a:off x="6362951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Average Wage Trend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55B796-B4BF-478A-B15D-0244C8504104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Ward 1+4  : behavioral change empirically found!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A43AB0D-EDAA-45A2-B6F3-8297DA8C3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8197"/>
              </p:ext>
            </p:extLst>
          </p:nvPr>
        </p:nvGraphicFramePr>
        <p:xfrm>
          <a:off x="10510838" y="163766"/>
          <a:ext cx="1371600" cy="67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Filter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W1+4 × b30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9DC20-109C-4650-9B2E-682772CB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26</a:t>
            </a:fld>
            <a:endParaRPr lang="en-US"/>
          </a:p>
        </p:txBody>
      </p:sp>
      <p:pic>
        <p:nvPicPr>
          <p:cNvPr id="30" name="Picture 4" descr="Image result for dc gov logo">
            <a:extLst>
              <a:ext uri="{FF2B5EF4-FFF2-40B4-BE49-F238E27FC236}">
                <a16:creationId xmlns:a16="http://schemas.microsoft.com/office/drawing/2014/main" id="{D6776EF8-D1F1-4DA5-9C62-55136C292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2970705-6819-403D-9662-EFC4038BCE50}"/>
              </a:ext>
            </a:extLst>
          </p:cNvPr>
          <p:cNvSpPr/>
          <p:nvPr/>
        </p:nvSpPr>
        <p:spPr>
          <a:xfrm>
            <a:off x="2047711" y="7029260"/>
            <a:ext cx="2078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left 645,   right 5424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408DCA13-4E6D-4AC3-B7C8-BA06D068A5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4625020"/>
                  </p:ext>
                </p:extLst>
              </p:nvPr>
            </p:nvGraphicFramePr>
            <p:xfrm>
              <a:off x="5157688" y="746303"/>
              <a:ext cx="487680" cy="274320"/>
            </p:xfrm>
            <a:graphic>
              <a:graphicData uri="http://schemas.microsoft.com/office/powerpoint/2016/slidezoom">
                <pslz:sldZm>
                  <pslz:sldZmObj sldId="350" cId="1139358578">
                    <pslz:zmPr id="{F123A900-E36B-44C1-A4D0-0104CACC1CF1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7680" cy="2743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08DCA13-4E6D-4AC3-B7C8-BA06D068A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7688" y="746303"/>
                <a:ext cx="487680" cy="2743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92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809C20B-1404-4241-9D97-F588C37AB9DF}"/>
              </a:ext>
            </a:extLst>
          </p:cNvPr>
          <p:cNvSpPr txBox="1">
            <a:spLocks/>
          </p:cNvSpPr>
          <p:nvPr/>
        </p:nvSpPr>
        <p:spPr>
          <a:xfrm>
            <a:off x="340259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Triple Difference Regression Plot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55B796-B4BF-478A-B15D-0244C8504104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 err="1">
                <a:solidFill>
                  <a:schemeClr val="bg1"/>
                </a:solidFill>
              </a:rPr>
              <a:t>HoH</a:t>
            </a:r>
            <a:r>
              <a:rPr lang="en-US" sz="3400" b="1" dirty="0">
                <a:solidFill>
                  <a:schemeClr val="bg1"/>
                </a:solidFill>
              </a:rPr>
              <a:t> : Triple Difference Method (Imperfect)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A43AB0D-EDAA-45A2-B6F3-8297DA8C336A}"/>
              </a:ext>
            </a:extLst>
          </p:cNvPr>
          <p:cNvGraphicFramePr>
            <a:graphicFrameLocks noGrp="1"/>
          </p:cNvGraphicFramePr>
          <p:nvPr/>
        </p:nvGraphicFramePr>
        <p:xfrm>
          <a:off x="10510838" y="163766"/>
          <a:ext cx="1371600" cy="67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36837289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Filter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013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HoH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× b30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53711"/>
                  </a:ext>
                </a:extLst>
              </a:tr>
            </a:tbl>
          </a:graphicData>
        </a:graphic>
      </p:graphicFrame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5B468D48-F07D-49AB-B1DC-482E66534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5" y="1125221"/>
            <a:ext cx="5730369" cy="5730369"/>
          </a:xfrm>
          <a:prstGeom prst="rect">
            <a:avLst/>
          </a:prstGeom>
        </p:spPr>
      </p:pic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85C87FD9-0FA9-4B58-A345-981BEB98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48" y="1100635"/>
            <a:ext cx="5443513" cy="544351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EB244E4-8374-4522-84DA-76A7DB84AE0D}"/>
              </a:ext>
            </a:extLst>
          </p:cNvPr>
          <p:cNvSpPr txBox="1">
            <a:spLocks/>
          </p:cNvSpPr>
          <p:nvPr/>
        </p:nvSpPr>
        <p:spPr>
          <a:xfrm>
            <a:off x="6362951" y="746303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</a:t>
            </a:r>
            <a:r>
              <a:rPr lang="en-US" sz="1600" b="1" dirty="0" err="1"/>
              <a:t>DiD</a:t>
            </a:r>
            <a:r>
              <a:rPr lang="en-US" sz="1600" b="1" dirty="0"/>
              <a:t> Regression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89E3B-806A-4C9C-AA3E-71010633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27</a:t>
            </a:fld>
            <a:endParaRPr lang="en-US"/>
          </a:p>
        </p:txBody>
      </p:sp>
      <p:pic>
        <p:nvPicPr>
          <p:cNvPr id="29" name="Picture 4" descr="Image result for dc gov logo">
            <a:extLst>
              <a:ext uri="{FF2B5EF4-FFF2-40B4-BE49-F238E27FC236}">
                <a16:creationId xmlns:a16="http://schemas.microsoft.com/office/drawing/2014/main" id="{58E8FD5D-76C9-45A7-B4E5-95585E94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6630283-0EAC-4EB9-B577-C756EF7C1197}"/>
              </a:ext>
            </a:extLst>
          </p:cNvPr>
          <p:cNvSpPr/>
          <p:nvPr/>
        </p:nvSpPr>
        <p:spPr>
          <a:xfrm>
            <a:off x="2428362" y="7029260"/>
            <a:ext cx="1317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Insignificant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D12E0A8E-C4C3-4252-9714-C0695078E5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9501612"/>
                  </p:ext>
                </p:extLst>
              </p:nvPr>
            </p:nvGraphicFramePr>
            <p:xfrm>
              <a:off x="5472615" y="765040"/>
              <a:ext cx="487681" cy="274320"/>
            </p:xfrm>
            <a:graphic>
              <a:graphicData uri="http://schemas.microsoft.com/office/powerpoint/2016/slidezoom">
                <pslz:sldZm>
                  <pslz:sldZmObj sldId="344" cId="1395047331">
                    <pslz:zmPr id="{D022D85C-FAF4-4274-BD8F-AC88DA51A52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7681" cy="2743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12E0A8E-C4C3-4252-9714-C0695078E5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2615" y="765040"/>
                <a:ext cx="487681" cy="2743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3357C92-1961-4D83-8B1E-39B0F6B155A9}"/>
              </a:ext>
            </a:extLst>
          </p:cNvPr>
          <p:cNvSpPr/>
          <p:nvPr/>
        </p:nvSpPr>
        <p:spPr>
          <a:xfrm>
            <a:off x="6302948" y="4648200"/>
            <a:ext cx="5443512" cy="177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5C124-941D-4223-AEB1-9D6805AFB4BC}"/>
              </a:ext>
            </a:extLst>
          </p:cNvPr>
          <p:cNvSpPr/>
          <p:nvPr/>
        </p:nvSpPr>
        <p:spPr>
          <a:xfrm>
            <a:off x="6302948" y="1096100"/>
            <a:ext cx="5443512" cy="1774825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C501D-8058-4D0A-97AE-61E278E451D7}"/>
              </a:ext>
            </a:extLst>
          </p:cNvPr>
          <p:cNvSpPr/>
          <p:nvPr/>
        </p:nvSpPr>
        <p:spPr>
          <a:xfrm>
            <a:off x="6302948" y="2870925"/>
            <a:ext cx="1820774" cy="1774825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43923B-FEDF-4F6C-A665-3E8C137EA20E}"/>
              </a:ext>
            </a:extLst>
          </p:cNvPr>
          <p:cNvSpPr/>
          <p:nvPr/>
        </p:nvSpPr>
        <p:spPr>
          <a:xfrm>
            <a:off x="8123722" y="2866390"/>
            <a:ext cx="3622738" cy="177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86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22C1-DDCB-41DB-8CCD-CA59BABC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A56BB-5B34-42C9-80EF-19F766C6D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 Universal Pre-K 3|4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A34CD2-9D55-429D-B591-1E3D178CE6BD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Picture 4" descr="Image result for dc gov logo">
            <a:extLst>
              <a:ext uri="{FF2B5EF4-FFF2-40B4-BE49-F238E27FC236}">
                <a16:creationId xmlns:a16="http://schemas.microsoft.com/office/drawing/2014/main" id="{6103D65E-3E8F-4176-A5E1-0ACFB50B9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5428-6005-4662-921C-D4CF05E7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490"/>
            <a:ext cx="10515600" cy="62131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Findings</a:t>
            </a:r>
            <a:br>
              <a:rPr lang="en-US" dirty="0"/>
            </a:br>
            <a:r>
              <a:rPr lang="en-US" dirty="0"/>
              <a:t>1. We observe </a:t>
            </a:r>
            <a:r>
              <a:rPr lang="en-US" b="1" dirty="0">
                <a:solidFill>
                  <a:srgbClr val="C00000"/>
                </a:solidFill>
              </a:rPr>
              <a:t>no overall effect</a:t>
            </a:r>
            <a:r>
              <a:rPr lang="en-US" dirty="0"/>
              <a:t> for the whole population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increase in mean wage level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2. We observe some </a:t>
            </a:r>
            <a:r>
              <a:rPr lang="en-US" b="1" dirty="0">
                <a:solidFill>
                  <a:srgbClr val="C00000"/>
                </a:solidFill>
              </a:rPr>
              <a:t>behavioral change of MAR × b30 </a:t>
            </a:r>
            <a:r>
              <a:rPr lang="en-US" dirty="0"/>
              <a:t>population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 × b30 are going back to the labor force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3. We can infer some </a:t>
            </a:r>
            <a:r>
              <a:rPr lang="en-US" b="1" dirty="0">
                <a:solidFill>
                  <a:srgbClr val="C00000"/>
                </a:solidFill>
              </a:rPr>
              <a:t>welfare improvement for </a:t>
            </a:r>
            <a:r>
              <a:rPr lang="en-US" b="1" dirty="0" err="1">
                <a:solidFill>
                  <a:srgbClr val="C00000"/>
                </a:solidFill>
              </a:rPr>
              <a:t>HoH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population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 longer pays for Pre-K, thus their spending power increase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+. The policy appears to set a </a:t>
            </a:r>
            <a:r>
              <a:rPr lang="en-US" b="1" dirty="0">
                <a:solidFill>
                  <a:srgbClr val="C00000"/>
                </a:solidFill>
              </a:rPr>
              <a:t>new norm for MAR</a:t>
            </a:r>
            <a:r>
              <a:rPr lang="en-US" dirty="0"/>
              <a:t> population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Childcare credit signals that everyone enrolls in Pre-K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5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5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Other Dimensions   </a:t>
            </a:r>
            <a:r>
              <a:rPr lang="en-US" dirty="0"/>
              <a:t>CBA perspective    Child Development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1F9B4-DA27-4937-A60C-D1D7AD3CE29D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Universal Pre-K in DC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F2E7BD-EBB8-4A16-8192-F6B3948A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29</a:t>
            </a:fld>
            <a:endParaRPr lang="en-US"/>
          </a:p>
        </p:txBody>
      </p:sp>
      <p:pic>
        <p:nvPicPr>
          <p:cNvPr id="10" name="Picture 4" descr="Image result for dc gov logo">
            <a:extLst>
              <a:ext uri="{FF2B5EF4-FFF2-40B4-BE49-F238E27FC236}">
                <a16:creationId xmlns:a16="http://schemas.microsoft.com/office/drawing/2014/main" id="{4325F444-E341-46A9-9861-E64AF30F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99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22C1-DDCB-41DB-8CCD-CA59BABC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Universal Pre-K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A56BB-5B34-42C9-80EF-19F766C6D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universal Pre-K? Brief Introduction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5B1889-D76F-4147-9B46-3AD36515391D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10" name="Picture 4" descr="Image result for dc gov logo">
            <a:extLst>
              <a:ext uri="{FF2B5EF4-FFF2-40B4-BE49-F238E27FC236}">
                <a16:creationId xmlns:a16="http://schemas.microsoft.com/office/drawing/2014/main" id="{D38AADD5-AAF2-4941-BE7A-BD08F8EC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85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5428-6005-4662-921C-D4CF05E7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490"/>
            <a:ext cx="10515600" cy="62131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Conclusion</a:t>
            </a:r>
            <a:br>
              <a:rPr lang="en-US" b="1" dirty="0"/>
            </a:br>
            <a:br>
              <a:rPr lang="en-US" sz="1000" dirty="0"/>
            </a:br>
            <a:r>
              <a:rPr lang="en-US" dirty="0"/>
              <a:t>	    </a:t>
            </a:r>
            <a:r>
              <a:rPr lang="en-US" i="1" u="sng" dirty="0"/>
              <a:t>Existing literature finds growth in extensive margin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1. </a:t>
            </a:r>
            <a:r>
              <a:rPr lang="en-US" dirty="0">
                <a:sym typeface="Wingdings" panose="05000000000000000000" pitchFamily="2" charset="2"/>
              </a:rPr>
              <a:t>We confirm their findings from the growth in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intensive margin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2. We also </a:t>
            </a:r>
            <a:r>
              <a:rPr lang="en-US" b="1" dirty="0">
                <a:solidFill>
                  <a:srgbClr val="C00000"/>
                </a:solidFill>
              </a:rPr>
              <a:t>identified the segment </a:t>
            </a:r>
            <a:r>
              <a:rPr lang="en-US" dirty="0"/>
              <a:t>where the growth stems from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Married bottom 30% and Ward 1 and Ward 4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3. We conclude that head of household filers enjoy the </a:t>
            </a:r>
            <a:r>
              <a:rPr lang="en-US" b="1" dirty="0">
                <a:solidFill>
                  <a:srgbClr val="C00000"/>
                </a:solidFill>
              </a:rPr>
              <a:t>expense cut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claims less childcare credit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4. We believe that the children are in </a:t>
            </a:r>
            <a:r>
              <a:rPr lang="en-US" b="1" dirty="0">
                <a:solidFill>
                  <a:srgbClr val="C00000"/>
                </a:solidFill>
              </a:rPr>
              <a:t>better quality education </a:t>
            </a:r>
            <a:r>
              <a:rPr lang="en-US" dirty="0"/>
              <a:t>facility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1) OSSE Report   2) Inference from the mean wage level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5. The new policy, </a:t>
            </a:r>
            <a:r>
              <a:rPr lang="en-US" b="1" dirty="0">
                <a:solidFill>
                  <a:srgbClr val="C00000"/>
                </a:solidFill>
              </a:rPr>
              <a:t>Pre-K 0/1/2 is unlikely to have bigger impact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suggests that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instantly goes back to work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1F9B4-DA27-4937-A60C-D1D7AD3CE29D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Universal Pre-K in DC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F2E7BD-EBB8-4A16-8192-F6B3948A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4" descr="Image result for dc gov logo">
            <a:extLst>
              <a:ext uri="{FF2B5EF4-FFF2-40B4-BE49-F238E27FC236}">
                <a16:creationId xmlns:a16="http://schemas.microsoft.com/office/drawing/2014/main" id="{4325F444-E341-46A9-9861-E64AF30F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3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22C1-DDCB-41DB-8CCD-CA59BABC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you!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90635A-0C83-4ACB-B17B-9D3AE6F89DD1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1437748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FAF6-D84E-4D00-8AE0-AA672C5D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05" y="714925"/>
            <a:ext cx="3200400" cy="274320"/>
          </a:xfrm>
        </p:spPr>
        <p:txBody>
          <a:bodyPr>
            <a:noAutofit/>
          </a:bodyPr>
          <a:lstStyle/>
          <a:p>
            <a:r>
              <a:rPr lang="en-US" sz="1600" b="1" dirty="0"/>
              <a:t>■ Original Data Source: DC IIT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73921EC-1290-469C-B28E-D0B887128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" y="1062026"/>
            <a:ext cx="3804851" cy="207004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811AA8-2DD8-406A-B9EC-F683E0EEAEB7}"/>
              </a:ext>
            </a:extLst>
          </p:cNvPr>
          <p:cNvSpPr txBox="1">
            <a:spLocks/>
          </p:cNvSpPr>
          <p:nvPr/>
        </p:nvSpPr>
        <p:spPr>
          <a:xfrm>
            <a:off x="4190038" y="719975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Select Interested Variables</a:t>
            </a:r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76A98827-BA9A-4DE4-B9B7-6FF164687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05" y="1062026"/>
            <a:ext cx="3804851" cy="20700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83576E-0939-4510-B614-A03E18ED5641}"/>
              </a:ext>
            </a:extLst>
          </p:cNvPr>
          <p:cNvSpPr txBox="1">
            <a:spLocks/>
          </p:cNvSpPr>
          <p:nvPr/>
        </p:nvSpPr>
        <p:spPr>
          <a:xfrm>
            <a:off x="8082770" y="719975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Single Kid filers</a:t>
            </a:r>
          </a:p>
        </p:txBody>
      </p:sp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03677CD0-6E96-475B-A9EB-451782273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7" y="1062026"/>
            <a:ext cx="3804851" cy="20700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FBBBEE-BCC3-4EBB-8214-52B7100D92FB}"/>
              </a:ext>
            </a:extLst>
          </p:cNvPr>
          <p:cNvSpPr txBox="1">
            <a:spLocks/>
          </p:cNvSpPr>
          <p:nvPr/>
        </p:nvSpPr>
        <p:spPr>
          <a:xfrm>
            <a:off x="300842" y="3533157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Missing Filer Interpolation</a:t>
            </a:r>
          </a:p>
        </p:txBody>
      </p:sp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9BFFBC4B-1BD3-4895-BB6F-241FBCF3F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2" y="3875193"/>
            <a:ext cx="3804852" cy="20700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16E06CA-1E08-499D-BBDD-A49DAB938A60}"/>
              </a:ext>
            </a:extLst>
          </p:cNvPr>
          <p:cNvSpPr txBox="1">
            <a:spLocks/>
          </p:cNvSpPr>
          <p:nvPr/>
        </p:nvSpPr>
        <p:spPr>
          <a:xfrm>
            <a:off x="4193576" y="3542288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Census Tracts (DC open data 2010)</a:t>
            </a:r>
          </a:p>
        </p:txBody>
      </p:sp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C0306499-AD6E-4F4B-81C6-A20392510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74" y="3874556"/>
            <a:ext cx="3804851" cy="20707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F869157-3C79-43F4-A4B0-56D4014CA448}"/>
              </a:ext>
            </a:extLst>
          </p:cNvPr>
          <p:cNvSpPr txBox="1">
            <a:spLocks/>
          </p:cNvSpPr>
          <p:nvPr/>
        </p:nvSpPr>
        <p:spPr>
          <a:xfrm>
            <a:off x="8084539" y="3542288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■ 5-Year Panel</a:t>
            </a:r>
          </a:p>
        </p:txBody>
      </p:sp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FF8D4758-0BFF-48EC-931A-04F2C2004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37" y="3874556"/>
            <a:ext cx="3804852" cy="20700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93F05-9258-4CE4-B75A-8058A2AB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40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D6A52-08F0-4DF7-B18E-ED964960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424" y="248018"/>
            <a:ext cx="222885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C83FC3-444B-431A-962A-63F11B9F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49" y="662057"/>
            <a:ext cx="2876550" cy="1228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A0EB84-2D5C-49A7-A9EC-559194709FC1}"/>
              </a:ext>
            </a:extLst>
          </p:cNvPr>
          <p:cNvSpPr/>
          <p:nvPr/>
        </p:nvSpPr>
        <p:spPr>
          <a:xfrm>
            <a:off x="6290638" y="2217490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mean 67719, median 33643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46E02-980F-4D2F-A323-8B6F2A91B9AA}"/>
              </a:ext>
            </a:extLst>
          </p:cNvPr>
          <p:cNvSpPr/>
          <p:nvPr/>
        </p:nvSpPr>
        <p:spPr>
          <a:xfrm>
            <a:off x="6290637" y="2552770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mean 96493, median 44141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1671-563C-489E-A27F-024D7E583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42" y="3257920"/>
            <a:ext cx="4560715" cy="3207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471397-88DF-443A-9CA6-0791916AC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3257919"/>
            <a:ext cx="4560716" cy="32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77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0EB84-2D5C-49A7-A9EC-559194709FC1}"/>
              </a:ext>
            </a:extLst>
          </p:cNvPr>
          <p:cNvSpPr/>
          <p:nvPr/>
        </p:nvSpPr>
        <p:spPr>
          <a:xfrm>
            <a:off x="6290638" y="2217490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mean 15916, median 14640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46E02-980F-4D2F-A323-8B6F2A91B9AA}"/>
              </a:ext>
            </a:extLst>
          </p:cNvPr>
          <p:cNvSpPr/>
          <p:nvPr/>
        </p:nvSpPr>
        <p:spPr>
          <a:xfrm>
            <a:off x="6290637" y="2552770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mean 15718, median 15116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EF898-CF19-45C4-97AB-E980486F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48" y="248017"/>
            <a:ext cx="2238375" cy="300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113C4F-97C3-46B7-9213-2FF4CAC2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12" y="627768"/>
            <a:ext cx="2819400" cy="1171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C97339-99B4-4161-9A88-72AFB978D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42" y="3257920"/>
            <a:ext cx="4560715" cy="32079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CF1E7A-BAD4-47EB-B795-70F696A57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3257919"/>
            <a:ext cx="4560716" cy="32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15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0EB84-2D5C-49A7-A9EC-559194709FC1}"/>
              </a:ext>
            </a:extLst>
          </p:cNvPr>
          <p:cNvSpPr/>
          <p:nvPr/>
        </p:nvSpPr>
        <p:spPr>
          <a:xfrm>
            <a:off x="6309062" y="2194749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mean 129902, median 101158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46E02-980F-4D2F-A323-8B6F2A91B9AA}"/>
              </a:ext>
            </a:extLst>
          </p:cNvPr>
          <p:cNvSpPr/>
          <p:nvPr/>
        </p:nvSpPr>
        <p:spPr>
          <a:xfrm>
            <a:off x="6309061" y="2530029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mean 167838, median 145832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113384-5E59-48FE-98CA-20D592E2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24" y="248017"/>
            <a:ext cx="2181225" cy="2990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971985-F75C-4624-A3E2-5CDCC5CF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374" y="666819"/>
            <a:ext cx="2838450" cy="1200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60195C-D8A6-411E-AD44-14F77EA42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42" y="3257920"/>
            <a:ext cx="4560715" cy="3207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89EDC0-2D5A-463D-84C7-A85422623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3257919"/>
            <a:ext cx="4560716" cy="32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31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0EB84-2D5C-49A7-A9EC-559194709FC1}"/>
              </a:ext>
            </a:extLst>
          </p:cNvPr>
          <p:cNvSpPr/>
          <p:nvPr/>
        </p:nvSpPr>
        <p:spPr>
          <a:xfrm>
            <a:off x="6290639" y="2150815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mean 19649, median 14719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46E02-980F-4D2F-A323-8B6F2A91B9AA}"/>
              </a:ext>
            </a:extLst>
          </p:cNvPr>
          <p:cNvSpPr/>
          <p:nvPr/>
        </p:nvSpPr>
        <p:spPr>
          <a:xfrm>
            <a:off x="6290638" y="2486095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mean 23314, median 19000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D51EC1-6298-4FCB-A737-6D8D7C0D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712" y="248018"/>
            <a:ext cx="2200275" cy="300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3FCC7B-9DED-4207-9A6D-6E6DB973B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12" y="623957"/>
            <a:ext cx="2847975" cy="1285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490924-5C91-4B34-AF8E-CDA487A69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42" y="3257920"/>
            <a:ext cx="4560716" cy="3207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B6D36D-4C44-4055-A6E2-61DAC204B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3257919"/>
            <a:ext cx="4560717" cy="3207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35EE84-EDBD-4F0B-AD7B-7239AFD14BB5}"/>
              </a:ext>
            </a:extLst>
          </p:cNvPr>
          <p:cNvSpPr/>
          <p:nvPr/>
        </p:nvSpPr>
        <p:spPr>
          <a:xfrm>
            <a:off x="5882312" y="5372100"/>
            <a:ext cx="3038475" cy="152400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4623A-F506-4116-897A-9291CA9CE706}"/>
              </a:ext>
            </a:extLst>
          </p:cNvPr>
          <p:cNvSpPr/>
          <p:nvPr/>
        </p:nvSpPr>
        <p:spPr>
          <a:xfrm>
            <a:off x="6293015" y="2537770"/>
            <a:ext cx="1984248" cy="152400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0EB84-2D5C-49A7-A9EC-559194709FC1}"/>
              </a:ext>
            </a:extLst>
          </p:cNvPr>
          <p:cNvSpPr/>
          <p:nvPr/>
        </p:nvSpPr>
        <p:spPr>
          <a:xfrm>
            <a:off x="6293016" y="2154835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mean 15877, median 14638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46E02-980F-4D2F-A323-8B6F2A91B9AA}"/>
              </a:ext>
            </a:extLst>
          </p:cNvPr>
          <p:cNvSpPr/>
          <p:nvPr/>
        </p:nvSpPr>
        <p:spPr>
          <a:xfrm>
            <a:off x="6293015" y="2490115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mean 16099, median 15477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########################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37F9AF-7AB8-43D7-94C0-507E46A5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041" y="152400"/>
            <a:ext cx="2219325" cy="3028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8FE120-D260-4478-9512-E2B772711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642" y="649955"/>
            <a:ext cx="2847975" cy="1285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E063F-C956-475E-BE13-B9FEFF0C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42" y="3257920"/>
            <a:ext cx="4560716" cy="3207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858664-58B5-44C3-993E-E5C5885E4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3257919"/>
            <a:ext cx="4560717" cy="320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DE9A81-77B4-4E9E-9DA6-A7710AF2DD4B}"/>
              </a:ext>
            </a:extLst>
          </p:cNvPr>
          <p:cNvSpPr/>
          <p:nvPr/>
        </p:nvSpPr>
        <p:spPr>
          <a:xfrm>
            <a:off x="5882312" y="5372100"/>
            <a:ext cx="3038475" cy="152400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22C5A-5DBA-4EC4-AB3F-79A3D7BE390C}"/>
              </a:ext>
            </a:extLst>
          </p:cNvPr>
          <p:cNvSpPr/>
          <p:nvPr/>
        </p:nvSpPr>
        <p:spPr>
          <a:xfrm>
            <a:off x="6293015" y="2537770"/>
            <a:ext cx="1984248" cy="152400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8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1BB24-D773-42FB-A342-CBCFABDE1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496" y="737812"/>
            <a:ext cx="5249008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4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5428-6005-4662-921C-D4CF05E7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490"/>
            <a:ext cx="10515600" cy="62131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Pre-Kindergarten (PK3 and PK4)</a:t>
            </a:r>
          </a:p>
          <a:p>
            <a:pPr marL="0" indent="0">
              <a:buNone/>
            </a:pPr>
            <a:endParaRPr lang="en-US" sz="1000" b="1" dirty="0"/>
          </a:p>
          <a:p>
            <a:r>
              <a:rPr lang="en-US" dirty="0"/>
              <a:t>DCPS places a strong value on early childhood education</a:t>
            </a:r>
          </a:p>
          <a:p>
            <a:r>
              <a:rPr lang="en-US" dirty="0"/>
              <a:t>However, students are not required by law to attend preschool (PK3) or prekindergarten (PK4), the “right to attend” is not extended to children in these grades.</a:t>
            </a:r>
          </a:p>
          <a:p>
            <a:r>
              <a:rPr lang="en-US" dirty="0"/>
              <a:t>DCPS offers …</a:t>
            </a:r>
            <a:br>
              <a:rPr lang="en-US" dirty="0"/>
            </a:br>
            <a:r>
              <a:rPr lang="en-US" dirty="0"/>
              <a:t>seats for 3-year-old children in PK3 and </a:t>
            </a:r>
            <a:br>
              <a:rPr lang="en-US" dirty="0"/>
            </a:br>
            <a:r>
              <a:rPr lang="en-US" dirty="0"/>
              <a:t>seats for 4-year-old children in PK4.</a:t>
            </a:r>
          </a:p>
          <a:p>
            <a:r>
              <a:rPr lang="en-US" dirty="0"/>
              <a:t>But the capacity is not yet at 100%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My School DC lottery takes applications.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1E3903-22E8-4960-AF7D-1B57FC415B32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Universal Pre-K in DC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5A4C5-DF84-43CA-9FC5-FC16EAE3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4" descr="Image result for dc gov logo">
            <a:extLst>
              <a:ext uri="{FF2B5EF4-FFF2-40B4-BE49-F238E27FC236}">
                <a16:creationId xmlns:a16="http://schemas.microsoft.com/office/drawing/2014/main" id="{698759DC-B404-49F3-8D87-0258E5DCE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36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890139-7214-4705-899D-A91701E5F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345826"/>
              </p:ext>
            </p:extLst>
          </p:nvPr>
        </p:nvGraphicFramePr>
        <p:xfrm>
          <a:off x="6646823" y="882371"/>
          <a:ext cx="4465321" cy="516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691">
                  <a:extLst>
                    <a:ext uri="{9D8B030D-6E8A-4147-A177-3AD203B41FA5}">
                      <a16:colId xmlns:a16="http://schemas.microsoft.com/office/drawing/2014/main" val="4200918399"/>
                    </a:ext>
                  </a:extLst>
                </a:gridCol>
                <a:gridCol w="1217815">
                  <a:extLst>
                    <a:ext uri="{9D8B030D-6E8A-4147-A177-3AD203B41FA5}">
                      <a16:colId xmlns:a16="http://schemas.microsoft.com/office/drawing/2014/main" val="2288382099"/>
                    </a:ext>
                  </a:extLst>
                </a:gridCol>
                <a:gridCol w="1217815">
                  <a:extLst>
                    <a:ext uri="{9D8B030D-6E8A-4147-A177-3AD203B41FA5}">
                      <a16:colId xmlns:a16="http://schemas.microsoft.com/office/drawing/2014/main" val="3012596540"/>
                    </a:ext>
                  </a:extLst>
                </a:gridCol>
              </a:tblGrid>
              <a:tr h="397584">
                <a:tc gridSpan="3"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District-Wide Enrolled Pre-K Children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810620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12536"/>
                  </a:ext>
                </a:extLst>
              </a:tr>
              <a:tr h="397584">
                <a:tc gridSpan="3">
                  <a:txBody>
                    <a:bodyPr/>
                    <a:lstStyle/>
                    <a:p>
                      <a:r>
                        <a:rPr lang="en-US" sz="1600" b="1" i="1" dirty="0"/>
                        <a:t>Gender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421172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r>
                        <a:rPr lang="en-US" sz="16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6,338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897295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r>
                        <a:rPr lang="en-US" sz="16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6,572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877552"/>
                  </a:ext>
                </a:extLst>
              </a:tr>
              <a:tr h="397584">
                <a:tc gridSpan="3">
                  <a:txBody>
                    <a:bodyPr/>
                    <a:lstStyle/>
                    <a:p>
                      <a:r>
                        <a:rPr lang="en-US" sz="1600" b="1" i="1" dirty="0"/>
                        <a:t>Race</a:t>
                      </a:r>
                      <a:r>
                        <a:rPr lang="en-US" sz="1600" b="1" dirty="0"/>
                        <a:t>/</a:t>
                      </a:r>
                      <a:r>
                        <a:rPr lang="en-US" sz="1600" b="1" i="1" dirty="0"/>
                        <a:t>Ethnicity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36642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r>
                        <a:rPr lang="en-US" sz="16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8,866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559548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r>
                        <a:rPr lang="en-US" sz="1600" dirty="0"/>
                        <a:t>Hispanic/Latino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56639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r>
                        <a:rPr lang="en-US" sz="16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37870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r>
                        <a:rPr lang="en-US" sz="1600" dirty="0"/>
                        <a:t>Multiracial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532266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r>
                        <a:rPr lang="en-US" sz="1600" dirty="0"/>
                        <a:t>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457764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r>
                        <a:rPr lang="en-US" sz="1600" dirty="0"/>
                        <a:t>Native American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6620"/>
                  </a:ext>
                </a:extLst>
              </a:tr>
              <a:tr h="397584">
                <a:tc>
                  <a:txBody>
                    <a:bodyPr/>
                    <a:lstStyle/>
                    <a:p>
                      <a:r>
                        <a:rPr lang="en-US" sz="1600" dirty="0"/>
                        <a:t>Pacific Islander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503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7D4AC-8582-4FFF-BBDE-F6F1F85BE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561425"/>
              </p:ext>
            </p:extLst>
          </p:nvPr>
        </p:nvGraphicFramePr>
        <p:xfrm>
          <a:off x="794663" y="882371"/>
          <a:ext cx="5669283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331">
                  <a:extLst>
                    <a:ext uri="{9D8B030D-6E8A-4147-A177-3AD203B41FA5}">
                      <a16:colId xmlns:a16="http://schemas.microsoft.com/office/drawing/2014/main" val="211886160"/>
                    </a:ext>
                  </a:extLst>
                </a:gridCol>
                <a:gridCol w="1202575">
                  <a:extLst>
                    <a:ext uri="{9D8B030D-6E8A-4147-A177-3AD203B41FA5}">
                      <a16:colId xmlns:a16="http://schemas.microsoft.com/office/drawing/2014/main" val="1816982070"/>
                    </a:ext>
                  </a:extLst>
                </a:gridCol>
                <a:gridCol w="1210756">
                  <a:extLst>
                    <a:ext uri="{9D8B030D-6E8A-4147-A177-3AD203B41FA5}">
                      <a16:colId xmlns:a16="http://schemas.microsoft.com/office/drawing/2014/main" val="3140880297"/>
                    </a:ext>
                  </a:extLst>
                </a:gridCol>
                <a:gridCol w="1204621">
                  <a:extLst>
                    <a:ext uri="{9D8B030D-6E8A-4147-A177-3AD203B41FA5}">
                      <a16:colId xmlns:a16="http://schemas.microsoft.com/office/drawing/2014/main" val="457745472"/>
                    </a:ext>
                  </a:extLst>
                </a:gridCol>
              </a:tblGrid>
              <a:tr h="28209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Census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# Enrolled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% Served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60466"/>
                  </a:ext>
                </a:extLst>
              </a:tr>
              <a:tr h="282098">
                <a:tc>
                  <a:txBody>
                    <a:bodyPr/>
                    <a:lstStyle/>
                    <a:p>
                      <a:r>
                        <a:rPr lang="en-US" sz="1600" dirty="0"/>
                        <a:t>3 year </a:t>
                      </a:r>
                      <a:r>
                        <a:rPr lang="en-US" sz="1600" dirty="0" err="1"/>
                        <a:t>olds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8,714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5,657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566021"/>
                  </a:ext>
                </a:extLst>
              </a:tr>
              <a:tr h="282098">
                <a:tc>
                  <a:txBody>
                    <a:bodyPr/>
                    <a:lstStyle/>
                    <a:p>
                      <a:r>
                        <a:rPr lang="en-US" sz="1600" dirty="0"/>
                        <a:t>4 year </a:t>
                      </a:r>
                      <a:r>
                        <a:rPr lang="en-US" sz="1600" dirty="0" err="1"/>
                        <a:t>olds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7,695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6,955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86496"/>
                  </a:ext>
                </a:extLst>
              </a:tr>
              <a:tr h="282098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16,409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12,612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6539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9367D2-5F43-49DB-B359-4F12B6FC9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60411"/>
              </p:ext>
            </p:extLst>
          </p:nvPr>
        </p:nvGraphicFramePr>
        <p:xfrm>
          <a:off x="794663" y="2400160"/>
          <a:ext cx="5669282" cy="36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982">
                  <a:extLst>
                    <a:ext uri="{9D8B030D-6E8A-4147-A177-3AD203B41FA5}">
                      <a16:colId xmlns:a16="http://schemas.microsoft.com/office/drawing/2014/main" val="775944962"/>
                    </a:ext>
                  </a:extLst>
                </a:gridCol>
                <a:gridCol w="1202575">
                  <a:extLst>
                    <a:ext uri="{9D8B030D-6E8A-4147-A177-3AD203B41FA5}">
                      <a16:colId xmlns:a16="http://schemas.microsoft.com/office/drawing/2014/main" val="2796464986"/>
                    </a:ext>
                  </a:extLst>
                </a:gridCol>
                <a:gridCol w="1202575">
                  <a:extLst>
                    <a:ext uri="{9D8B030D-6E8A-4147-A177-3AD203B41FA5}">
                      <a16:colId xmlns:a16="http://schemas.microsoft.com/office/drawing/2014/main" val="497889121"/>
                    </a:ext>
                  </a:extLst>
                </a:gridCol>
                <a:gridCol w="1202575">
                  <a:extLst>
                    <a:ext uri="{9D8B030D-6E8A-4147-A177-3AD203B41FA5}">
                      <a16:colId xmlns:a16="http://schemas.microsoft.com/office/drawing/2014/main" val="247939316"/>
                    </a:ext>
                  </a:extLst>
                </a:gridCol>
                <a:gridCol w="1202575">
                  <a:extLst>
                    <a:ext uri="{9D8B030D-6E8A-4147-A177-3AD203B41FA5}">
                      <a16:colId xmlns:a16="http://schemas.microsoft.com/office/drawing/2014/main" val="3539117575"/>
                    </a:ext>
                  </a:extLst>
                </a:gridCol>
              </a:tblGrid>
              <a:tr h="53558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 Sites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Enrollment 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Estimated Capacity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Estimated Utilization 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221273"/>
                  </a:ext>
                </a:extLst>
              </a:tr>
              <a:tr h="342960">
                <a:tc>
                  <a:txBody>
                    <a:bodyPr/>
                    <a:lstStyle/>
                    <a:p>
                      <a:r>
                        <a:rPr lang="en-US" sz="1600" dirty="0"/>
                        <a:t>Ward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1,240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1,320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70476"/>
                  </a:ext>
                </a:extLst>
              </a:tr>
              <a:tr h="342960">
                <a:tc>
                  <a:txBody>
                    <a:bodyPr/>
                    <a:lstStyle/>
                    <a:p>
                      <a:r>
                        <a:rPr lang="en-US" sz="1600" dirty="0"/>
                        <a:t>Ward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112671"/>
                  </a:ext>
                </a:extLst>
              </a:tr>
              <a:tr h="342960">
                <a:tc>
                  <a:txBody>
                    <a:bodyPr/>
                    <a:lstStyle/>
                    <a:p>
                      <a:r>
                        <a:rPr lang="en-US" sz="1600" dirty="0"/>
                        <a:t>Ward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179760"/>
                  </a:ext>
                </a:extLst>
              </a:tr>
              <a:tr h="342960">
                <a:tc>
                  <a:txBody>
                    <a:bodyPr/>
                    <a:lstStyle/>
                    <a:p>
                      <a:r>
                        <a:rPr lang="en-US" sz="1600" dirty="0"/>
                        <a:t>Ward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1,853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2,014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064300"/>
                  </a:ext>
                </a:extLst>
              </a:tr>
              <a:tr h="342960">
                <a:tc>
                  <a:txBody>
                    <a:bodyPr/>
                    <a:lstStyle/>
                    <a:p>
                      <a:r>
                        <a:rPr lang="en-US" sz="1600" dirty="0"/>
                        <a:t>Ward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2,270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2,768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5669"/>
                  </a:ext>
                </a:extLst>
              </a:tr>
              <a:tr h="342960">
                <a:tc>
                  <a:txBody>
                    <a:bodyPr/>
                    <a:lstStyle/>
                    <a:p>
                      <a:r>
                        <a:rPr lang="en-US" sz="1600" dirty="0"/>
                        <a:t>Ward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1,936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2,252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215418"/>
                  </a:ext>
                </a:extLst>
              </a:tr>
              <a:tr h="342960">
                <a:tc>
                  <a:txBody>
                    <a:bodyPr/>
                    <a:lstStyle/>
                    <a:p>
                      <a:r>
                        <a:rPr lang="en-US" sz="1600" dirty="0"/>
                        <a:t>Ward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1,816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2,030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451689"/>
                  </a:ext>
                </a:extLst>
              </a:tr>
              <a:tr h="342960">
                <a:tc>
                  <a:txBody>
                    <a:bodyPr/>
                    <a:lstStyle/>
                    <a:p>
                      <a:r>
                        <a:rPr lang="en-US" sz="1600" dirty="0"/>
                        <a:t>Ward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2,813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2,896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634887"/>
                  </a:ext>
                </a:extLst>
              </a:tr>
              <a:tr h="342960"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12,612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13,980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689232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B45C0186-78AC-48D8-BFD6-C752D7D2711F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Universal Pre-K in DC : Summary Statistics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A825AF-CF64-4DB6-ADB9-E5F14532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177" y="6098588"/>
            <a:ext cx="5269792" cy="589021"/>
          </a:xfrm>
        </p:spPr>
        <p:txBody>
          <a:bodyPr>
            <a:noAutofit/>
          </a:bodyPr>
          <a:lstStyle/>
          <a:p>
            <a:r>
              <a:rPr lang="en-US" sz="1300" dirty="0"/>
              <a:t>Source: District of Columbia Office of the State Superintendent of Education</a:t>
            </a:r>
            <a:br>
              <a:rPr lang="en-US" sz="1300" dirty="0"/>
            </a:br>
            <a:r>
              <a:rPr lang="en-US" sz="1300" dirty="0"/>
              <a:t>The State of Pre-K in the District of Columbia 2015 Pre-K Report</a:t>
            </a:r>
          </a:p>
        </p:txBody>
      </p:sp>
      <p:pic>
        <p:nvPicPr>
          <p:cNvPr id="16" name="Picture 6" descr="Image result for dc osse">
            <a:extLst>
              <a:ext uri="{FF2B5EF4-FFF2-40B4-BE49-F238E27FC236}">
                <a16:creationId xmlns:a16="http://schemas.microsoft.com/office/drawing/2014/main" id="{1C77FE49-ABC7-459F-8CD7-422A142A8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465" y="6242742"/>
            <a:ext cx="300712" cy="30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F34BE1F-A906-4134-8F61-13356EDE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5</a:t>
            </a:fld>
            <a:endParaRPr lang="en-US"/>
          </a:p>
        </p:txBody>
      </p:sp>
      <p:pic>
        <p:nvPicPr>
          <p:cNvPr id="19" name="Picture 4" descr="Image result for dc gov logo">
            <a:extLst>
              <a:ext uri="{FF2B5EF4-FFF2-40B4-BE49-F238E27FC236}">
                <a16:creationId xmlns:a16="http://schemas.microsoft.com/office/drawing/2014/main" id="{EFC62626-37FA-4B31-B3E5-981356937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22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5428-6005-4662-921C-D4CF05E7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490"/>
            <a:ext cx="10515600" cy="62155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Who Offers Universal Pre-K?</a:t>
            </a:r>
          </a:p>
          <a:p>
            <a:pPr marL="0" indent="0">
              <a:buNone/>
            </a:pPr>
            <a:endParaRPr lang="en-US" sz="1000" b="1" dirty="0"/>
          </a:p>
          <a:p>
            <a:r>
              <a:rPr lang="en-US" dirty="0"/>
              <a:t>Currently, </a:t>
            </a:r>
            <a:r>
              <a:rPr lang="en-US" b="1" dirty="0"/>
              <a:t>39 states </a:t>
            </a:r>
            <a:r>
              <a:rPr lang="en-US" dirty="0"/>
              <a:t>other than the District of Columbia</a:t>
            </a:r>
            <a:br>
              <a:rPr lang="en-US" dirty="0"/>
            </a:br>
            <a:r>
              <a:rPr lang="en-US" dirty="0"/>
              <a:t>offer </a:t>
            </a:r>
            <a:r>
              <a:rPr lang="en-US" i="1" dirty="0"/>
              <a:t>some form of voluntary Pre-K</a:t>
            </a:r>
            <a:r>
              <a:rPr lang="en-US" dirty="0"/>
              <a:t>, but </a:t>
            </a:r>
            <a:r>
              <a:rPr lang="en-US" i="1" dirty="0"/>
              <a:t>NOT every child is eligible</a:t>
            </a:r>
            <a:r>
              <a:rPr lang="en-US" dirty="0"/>
              <a:t>.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dirty="0"/>
              <a:t>In order to be considered universal Pre-K, the program </a:t>
            </a:r>
            <a:br>
              <a:rPr lang="en-US" dirty="0"/>
            </a:br>
            <a:r>
              <a:rPr lang="en-US" dirty="0"/>
              <a:t>must be offered to all children, no matter the circumstances.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b="1" dirty="0"/>
              <a:t>Florida</a:t>
            </a:r>
            <a:r>
              <a:rPr lang="en-US" dirty="0"/>
              <a:t>, </a:t>
            </a:r>
            <a:r>
              <a:rPr lang="en-US" b="1" dirty="0"/>
              <a:t>Georgia</a:t>
            </a:r>
            <a:r>
              <a:rPr lang="en-US" dirty="0"/>
              <a:t>, and </a:t>
            </a:r>
            <a:r>
              <a:rPr lang="en-US" b="1" dirty="0"/>
              <a:t>Oklahoma</a:t>
            </a:r>
            <a:r>
              <a:rPr lang="en-US" dirty="0"/>
              <a:t> are the only states that offer Universal Pre-K for all 4-year-old children other than DC.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2CA427-9EBA-4982-BA92-E48243172B19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Universal Pre-K in Other States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5651A-10EB-45CD-8C5C-0BAFAA9D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4" descr="Image result for dc gov logo">
            <a:extLst>
              <a:ext uri="{FF2B5EF4-FFF2-40B4-BE49-F238E27FC236}">
                <a16:creationId xmlns:a16="http://schemas.microsoft.com/office/drawing/2014/main" id="{A9F3B743-4013-4D11-A487-BEFA96833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71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5428-6005-4662-921C-D4CF05E7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490"/>
            <a:ext cx="10515600" cy="62155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On maternal labor force participation</a:t>
            </a:r>
          </a:p>
          <a:p>
            <a:r>
              <a:rPr lang="en-US" dirty="0"/>
              <a:t>Extensive Margin : how many people work?</a:t>
            </a:r>
          </a:p>
          <a:p>
            <a:r>
              <a:rPr lang="en-US" b="1" dirty="0">
                <a:solidFill>
                  <a:srgbClr val="C00000"/>
                </a:solidFill>
              </a:rPr>
              <a:t>Intensive Margin : how much do people work on average?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Other Dimensions…</a:t>
            </a:r>
          </a:p>
          <a:p>
            <a:r>
              <a:rPr lang="en-US" dirty="0"/>
              <a:t>Cost-Benefit Analysis : from the revenue perspective</a:t>
            </a:r>
          </a:p>
          <a:p>
            <a:r>
              <a:rPr lang="en-US" dirty="0"/>
              <a:t>Child’s Development</a:t>
            </a:r>
          </a:p>
          <a:p>
            <a:pPr marL="0" indent="0">
              <a:buNone/>
            </a:pPr>
            <a:r>
              <a:rPr lang="en-US" dirty="0"/>
              <a:t>   : Does universal Pre-K provide better quality education?</a:t>
            </a:r>
          </a:p>
          <a:p>
            <a:pPr marL="0" indent="0">
              <a:buNone/>
            </a:pPr>
            <a:r>
              <a:rPr lang="en-US" dirty="0"/>
              <a:t>   : Does Pre-K enhance cognitive and non-cognitive skills?</a:t>
            </a:r>
          </a:p>
          <a:p>
            <a:pPr marL="0" indent="0">
              <a:buNone/>
            </a:pPr>
            <a:r>
              <a:rPr lang="en-US" dirty="0"/>
              <a:t>   : Does early development lead to better job market outcomes?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C74B74-AE74-44D5-A8B0-9C4005892C98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Universal Pre-K : Debates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044CB-21AC-438E-8EF3-FC1F259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4" descr="Image result for dc gov logo">
            <a:extLst>
              <a:ext uri="{FF2B5EF4-FFF2-40B4-BE49-F238E27FC236}">
                <a16:creationId xmlns:a16="http://schemas.microsoft.com/office/drawing/2014/main" id="{3DB7F0D5-50AB-4C65-A2AD-D6E61397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5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americanprogress.org/content/uploads/2018/09/14125824/Children-Learning-Mothers-Earning_webtbl1.png">
            <a:extLst>
              <a:ext uri="{FF2B5EF4-FFF2-40B4-BE49-F238E27FC236}">
                <a16:creationId xmlns:a16="http://schemas.microsoft.com/office/drawing/2014/main" id="{34133BE0-95BA-40E0-9FEC-EB7D11A2DE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03" y="800099"/>
            <a:ext cx="10249993" cy="565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FC30E2-D047-4650-AE21-7C9C4E5C9346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Universal Pre-K in Other Countries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186EE-9EBE-4E21-89B1-3A5D2074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4" descr="Image result for dc gov logo">
            <a:extLst>
              <a:ext uri="{FF2B5EF4-FFF2-40B4-BE49-F238E27FC236}">
                <a16:creationId xmlns:a16="http://schemas.microsoft.com/office/drawing/2014/main" id="{8FB5D689-4D61-4056-AD97-2C38FCF0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0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133BE0-95BA-40E0-9FEC-EB7D11A2DE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122" y="1016808"/>
            <a:ext cx="5734051" cy="507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1D2FAF6-065E-40E5-8285-62F4468D9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6278" y="1016808"/>
            <a:ext cx="5362575" cy="507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84B05A-3006-4C25-A421-3C1BA2A665B3}"/>
              </a:ext>
            </a:extLst>
          </p:cNvPr>
          <p:cNvSpPr txBox="1">
            <a:spLocks/>
          </p:cNvSpPr>
          <p:nvPr/>
        </p:nvSpPr>
        <p:spPr>
          <a:xfrm>
            <a:off x="0" y="2410"/>
            <a:ext cx="12192000" cy="64008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■</a:t>
            </a:r>
            <a:r>
              <a:rPr lang="en-US" b="1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Universal Pre-K in DC : Existing Studies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401940-F5FD-44AA-A965-77A34B58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B3AC5-08FC-498B-BE87-EECC6CFFBDF4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4" descr="Image result for dc gov logo">
            <a:extLst>
              <a:ext uri="{FF2B5EF4-FFF2-40B4-BE49-F238E27FC236}">
                <a16:creationId xmlns:a16="http://schemas.microsoft.com/office/drawing/2014/main" id="{DB48B7D8-FDF4-449C-AC5E-744C3749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227" y="6356350"/>
            <a:ext cx="483517" cy="39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67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1584</Words>
  <Application>Microsoft Office PowerPoint</Application>
  <PresentationFormat>Widescreen</PresentationFormat>
  <Paragraphs>409</Paragraphs>
  <Slides>38</Slides>
  <Notes>12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Lucida Console</vt:lpstr>
      <vt:lpstr>Wingdings</vt:lpstr>
      <vt:lpstr>Office Theme</vt:lpstr>
      <vt:lpstr>Some Effects of DC’s Universal 3 &amp; 4-Year-Old Pre-K Program on Income &amp; Implications for Potential Policy Expansion </vt:lpstr>
      <vt:lpstr>PowerPoint Presentation</vt:lpstr>
      <vt:lpstr>Universal Pre-K</vt:lpstr>
      <vt:lpstr>PowerPoint Presentation</vt:lpstr>
      <vt:lpstr>Source: District of Columbia Office of the State Superintendent of Education The State of Pre-K in the District of Columbia 2015 Pre-K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Thank you!</vt:lpstr>
      <vt:lpstr>■ Original Data Source: DC IIT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Effects of DC’s Universal 3 &amp; 4-Year-Old Pre-K Program on Income &amp; Implications for Potential Policy Expansion </dc:title>
  <dc:creator>Park, Hyungjun (OCFO-Intern)</dc:creator>
  <cp:lastModifiedBy>Hyungjun Park</cp:lastModifiedBy>
  <cp:revision>93</cp:revision>
  <cp:lastPrinted>2019-08-20T18:38:02Z</cp:lastPrinted>
  <dcterms:created xsi:type="dcterms:W3CDTF">2019-08-12T18:00:12Z</dcterms:created>
  <dcterms:modified xsi:type="dcterms:W3CDTF">2020-04-24T16:39:53Z</dcterms:modified>
</cp:coreProperties>
</file>